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7" r:id="rId4"/>
    <p:sldId id="260" r:id="rId5"/>
    <p:sldId id="259" r:id="rId6"/>
    <p:sldId id="258" r:id="rId7"/>
    <p:sldId id="261" r:id="rId8"/>
    <p:sldId id="266" r:id="rId9"/>
    <p:sldId id="262" r:id="rId10"/>
    <p:sldId id="263" r:id="rId11"/>
    <p:sldId id="265" r:id="rId12"/>
    <p:sldId id="264" r:id="rId13"/>
    <p:sldId id="267" r:id="rId14"/>
    <p:sldId id="268" r:id="rId15"/>
    <p:sldId id="270" r:id="rId16"/>
    <p:sldId id="269" r:id="rId17"/>
    <p:sldId id="271" r:id="rId18"/>
    <p:sldId id="272" r:id="rId19"/>
    <p:sldId id="273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5B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3" autoAdjust="0"/>
    <p:restoredTop sz="94660"/>
  </p:normalViewPr>
  <p:slideViewPr>
    <p:cSldViewPr snapToGrid="0">
      <p:cViewPr>
        <p:scale>
          <a:sx n="100" d="100"/>
          <a:sy n="100" d="100"/>
        </p:scale>
        <p:origin x="1504" y="1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BDF82-0100-2F90-6712-78BB4575D7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0B9F71-CF23-5A66-EDE6-A06C29C036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E0A4A-3286-0D67-972F-1A04F8F53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663F-9674-D27C-30A6-FCDC2E6CE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C143E-171A-DE8B-CE7C-D5D848159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0128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21FAA-889D-5094-BCAB-9939DD6FE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01221C-5BC4-62E2-2823-F2C28FCCE4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5B9E2-17C3-B6BF-709F-C76C20537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2C9748-181A-0B84-8B36-373B09A9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F223C-DA55-CB26-AB33-990755962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0311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91ECCB-0CD7-E02B-1208-0362383016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985844-78BA-8E19-712E-27AF1BDA95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70CA7-8AC6-0C74-2CAC-7E00BAB5F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BDC411-30DF-75D8-A461-A21CF3A24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A57EF-1092-8CCC-2FD7-2EDFD65FE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340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46BAE-06C7-B914-7AAD-6F2AB0EEF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51AD4-F045-DAC3-DF81-555FC0519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35710-596D-46A9-5462-0B679CA28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3BF9E-5F1D-13FE-F12E-7D311579F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520A6-CB18-0336-B8DB-500ED7482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482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E232-E0CD-1B74-9C6B-073D90675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CFFEE0-CFFE-A94F-53CD-3BAD0B0C72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0EB875-F5E0-FBA2-47AE-55D290017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1942C-E751-1498-D31B-293A7E7A2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46720-C164-E428-3EDE-D2A1AEBAC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341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E5572-9CB4-77BE-EF5E-7D820E388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9069A-B96D-6D89-8816-F81FFF24A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554293-367E-4C8E-82EB-0EEB9FFD2C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A63EC3-A667-A826-6DDD-C982DC905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CB6A94-83C0-8554-E79E-615A2D23C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C5CED-81A3-3A7A-FF16-0394FE85E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6717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6F655-A652-6892-0105-0F2ED62BA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B509BE-A1DB-7E64-66EC-75DA67B269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40A7E-6AEB-5B12-6223-54B7C8976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346B67-275E-F856-A379-EED979EF0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D2B632-DE43-9117-D223-2D2E9A173B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E5327E-480F-E532-AB7A-CBD760461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06EF4F-E122-A806-A782-6CD88266F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713E99-F930-1DD0-8DC4-F8D3C94FD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995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A3961-3DE3-C0FB-6997-FFFE6245D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6ED7BC-2C3D-5930-0072-DF1460889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983E64-4ADE-BA80-C18F-4B98603E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BD8A6E-EDB1-F74F-82BB-9106FA533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3955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70B3E5-6797-2241-E330-467D539B1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10F92E-61A2-7D76-D016-BE0B59E95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DBAFFD-3282-CE4F-BE49-011DAF1D5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7983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471C5-8845-40F9-27E9-C5DAE4E0B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5713F-D9E1-3D28-3A2D-D584A5CE6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21BE2-9F8C-A2F7-6F1F-DFB59817C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83903B-2837-EF9F-E16D-412C3CCEE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F42C13-CBFE-38F4-3175-EDE2059BE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C383D1-2E4E-67FD-F48C-2E7E3C37F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4042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07D33-DCA8-3B7D-B7E8-66109FE70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867198-EEA1-1DC5-267A-F258D030AA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FDFF01-6266-2244-901D-13E27ED6F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603FC9-C3A2-C730-DF4F-854207146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432040-63EE-22AD-596D-CF05965D1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321949-A389-7107-EB2F-B879BBDF0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9115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09ABBC-9CFC-A601-7087-597308798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2433B-D77A-4778-ECF1-0321B260D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1B195-9169-C0B8-38D6-A1AABE00A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E8B48D-63C5-4418-A38F-578874DDD5EE}" type="datetimeFigureOut">
              <a:rPr lang="en-GB" smtClean="0"/>
              <a:t>30/06/2025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EFF85-64FE-8E8D-1B18-6F22491CD7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6AA00-000A-BFCB-DF9C-353C239DFA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6F9A06-D575-467E-BD71-656A291B29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2938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6B91BE86-99D7-A28C-4994-70B6AF259A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452437"/>
            <a:ext cx="9144000" cy="1147763"/>
          </a:xfrm>
        </p:spPr>
        <p:txBody>
          <a:bodyPr>
            <a:normAutofit fontScale="90000"/>
          </a:bodyPr>
          <a:lstStyle/>
          <a:p>
            <a:r>
              <a:rPr lang="en-GB" sz="4000" dirty="0"/>
              <a:t>Horace 4 issues from user experience and Horace 4.1 highlights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05D4F-A4C5-4A81-B2DF-C7FCA8A1E0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2700" y="1803399"/>
            <a:ext cx="9144000" cy="4456113"/>
          </a:xfrm>
        </p:spPr>
        <p:txBody>
          <a:bodyPr>
            <a:noAutofit/>
          </a:bodyPr>
          <a:lstStyle/>
          <a:p>
            <a:pPr marL="514350" indent="-514350" algn="l">
              <a:buAutoNum type="arabicPeriod"/>
            </a:pPr>
            <a:r>
              <a:rPr lang="en-GB" sz="2800" dirty="0"/>
              <a:t>Use filebacked objects properly</a:t>
            </a:r>
          </a:p>
          <a:p>
            <a:pPr marL="514350" indent="-514350" algn="l">
              <a:buAutoNum type="arabicPeriod"/>
            </a:pPr>
            <a:r>
              <a:rPr lang="en-GB" sz="2800" dirty="0"/>
              <a:t>instrument view cut </a:t>
            </a:r>
          </a:p>
          <a:p>
            <a:pPr marL="514350" indent="-514350" algn="l">
              <a:buAutoNum type="arabicPeriod"/>
            </a:pPr>
            <a:r>
              <a:rPr lang="en-GB" sz="2800" dirty="0"/>
              <a:t>Combine multiple filebacked operations together (</a:t>
            </a:r>
            <a:r>
              <a:rPr lang="en-GB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sqw_op</a:t>
            </a:r>
            <a:r>
              <a:rPr lang="en-GB" sz="2800" dirty="0"/>
              <a:t>). Background calculations and removal</a:t>
            </a:r>
          </a:p>
          <a:p>
            <a:pPr marL="514350" indent="-514350" algn="l">
              <a:buAutoNum type="arabicPeriod"/>
            </a:pPr>
            <a:r>
              <a:rPr lang="en-GB" sz="2800" dirty="0"/>
              <a:t>Random pixels transformation. </a:t>
            </a:r>
            <a:r>
              <a:rPr lang="en-GB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sqw_op_bin_pixels</a:t>
            </a:r>
            <a:endParaRPr lang="en-GB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 algn="l">
              <a:buFont typeface="Arial" panose="020B0604020202020204" pitchFamily="34" charset="0"/>
              <a:buAutoNum type="arabicPeriod"/>
            </a:pPr>
            <a:r>
              <a:rPr lang="en-GB" sz="2800" dirty="0"/>
              <a:t>Combine random cuts together. </a:t>
            </a:r>
            <a:r>
              <a:rPr lang="en-GB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sqw_op_bin_pixels</a:t>
            </a:r>
            <a:r>
              <a:rPr lang="en-GB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(… -combine)</a:t>
            </a:r>
          </a:p>
          <a:p>
            <a:pPr marL="514350" indent="-514350" algn="l">
              <a:buFont typeface="Arial" panose="020B0604020202020204" pitchFamily="34" charset="0"/>
              <a:buAutoNum type="arabicPeriod"/>
            </a:pPr>
            <a:r>
              <a:rPr lang="en-GB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sqw_op_bin_pixels</a:t>
            </a:r>
            <a:r>
              <a:rPr lang="en-GB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2800" dirty="0"/>
              <a:t>vs </a:t>
            </a:r>
            <a:r>
              <a:rPr lang="en-GB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SymOp</a:t>
            </a:r>
            <a:endParaRPr lang="en-GB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14350" indent="-514350" algn="l">
              <a:buFont typeface="Arial" panose="020B0604020202020204" pitchFamily="34" charset="0"/>
              <a:buAutoNum type="arabicPeriod"/>
            </a:pPr>
            <a:r>
              <a:rPr lang="en-GB" sz="2800" dirty="0"/>
              <a:t>Current development and plans for a future.</a:t>
            </a:r>
          </a:p>
          <a:p>
            <a:pPr marL="514350" indent="-514350" algn="l">
              <a:buAutoNum type="arabicPeriod"/>
            </a:pPr>
            <a:endParaRPr lang="en-GB" sz="2800" dirty="0"/>
          </a:p>
          <a:p>
            <a:pPr marL="514350" indent="-514350" algn="l">
              <a:buAutoNum type="arabicPeriod"/>
            </a:pPr>
            <a:endParaRPr lang="en-GB" sz="2800" dirty="0"/>
          </a:p>
          <a:p>
            <a:pPr marL="514350" indent="-514350" algn="l">
              <a:buAutoNum type="arabicPeriod"/>
            </a:pP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970898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91998-857C-526D-1841-6119BE2131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1C9ED61-5BFA-4737-04A4-9E538B3E93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9CCEFCF-D4B3-DB40-F727-A87BB9A95506}"/>
              </a:ext>
            </a:extLst>
          </p:cNvPr>
          <p:cNvSpPr txBox="1">
            <a:spLocks/>
          </p:cNvSpPr>
          <p:nvPr/>
        </p:nvSpPr>
        <p:spPr>
          <a:xfrm>
            <a:off x="313596" y="720904"/>
            <a:ext cx="11427868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</a:t>
            </a:r>
            <a:r>
              <a:rPr lang="en-GB" sz="2800" b="1" dirty="0">
                <a:cs typeface="Courier New" panose="02070309020205020404" pitchFamily="49" charset="0"/>
              </a:rPr>
              <a:t>gateway for unary operations overs sqw files</a:t>
            </a:r>
            <a:endParaRPr lang="en-GB" sz="280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AF0005-B087-1570-618A-774EA40051DC}"/>
              </a:ext>
            </a:extLst>
          </p:cNvPr>
          <p:cNvSpPr/>
          <p:nvPr/>
        </p:nvSpPr>
        <p:spPr>
          <a:xfrm rot="5400000">
            <a:off x="10355762" y="1060190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ADVANCED!!!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1E39FC-989E-4400-23E9-61A60AA96AF8}"/>
              </a:ext>
            </a:extLst>
          </p:cNvPr>
          <p:cNvSpPr txBox="1"/>
          <p:nvPr/>
        </p:nvSpPr>
        <p:spPr>
          <a:xfrm>
            <a:off x="313596" y="1479560"/>
            <a:ext cx="1104711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800" b="0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instrument_view_cut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b="0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sqw_file_or_obj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,[0,0.2,70],4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x1 = 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.p{1};</a:t>
            </a:r>
          </a:p>
          <a:p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x2 = 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.p{2};</a:t>
            </a:r>
          </a:p>
          <a:p>
            <a:endParaRPr lang="en-GB" sz="1800" b="0" i="0" u="none" strike="noStrike" baseline="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 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GB" sz="1800" b="0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griddedInterpolant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({x1,x2},w2_14.s);</a:t>
            </a:r>
          </a:p>
          <a:p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sqw1400_no_bg = </a:t>
            </a:r>
            <a:r>
              <a:rPr lang="en-GB" sz="1800" b="0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b="0" i="0" u="none" strike="noStrike" baseline="0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sqw_file_or_</a:t>
            </a:r>
            <a:r>
              <a:rPr lang="en-GB" sz="1800" b="0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</a:t>
            </a:r>
            <a:r>
              <a:rPr lang="en-GB" sz="1800" b="1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,@remove_background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,{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w2_14,F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},'</a:t>
            </a:r>
            <a:r>
              <a:rPr lang="en-GB" sz="1800" b="0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outfile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  <a:r>
              <a:rPr lang="en-GB" sz="1800" b="0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target_filename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GB" sz="1800" b="0" i="0" u="none" strike="noStrike" baseline="0" dirty="0">
              <a:solidFill>
                <a:srgbClr val="000000"/>
              </a:solidFill>
              <a:latin typeface="Consolas Courie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B31642-34CF-D142-96A0-2F57874C906E}"/>
              </a:ext>
            </a:extLst>
          </p:cNvPr>
          <p:cNvSpPr txBox="1"/>
          <p:nvPr/>
        </p:nvSpPr>
        <p:spPr>
          <a:xfrm>
            <a:off x="313596" y="3718334"/>
            <a:ext cx="1111879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remove_background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pageop_obj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,bg_data,bg_model,rlu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retrieve page of pixel data in Crystal Cartesian coordinate system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data  =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pageop_obj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.page_data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2D background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 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bg_data.proj.transform_pix_to_img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(data(1:5,:));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bg_signal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bg_model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(2,:),data(4,:));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data([8,9],:);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(1,:) = data(8,:)-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bg_signal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over_compensated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(1,:)&lt;0;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(2,over_compensated) = 0;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CF549B-C907-11F1-D977-F714B607454E}"/>
              </a:ext>
            </a:extLst>
          </p:cNvPr>
          <p:cNvSpPr/>
          <p:nvPr/>
        </p:nvSpPr>
        <p:spPr>
          <a:xfrm>
            <a:off x="6270170" y="2014699"/>
            <a:ext cx="2566467" cy="5842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Background model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C0C7500-CEC7-B994-B78E-80F3A950F61E}"/>
              </a:ext>
            </a:extLst>
          </p:cNvPr>
          <p:cNvCxnSpPr/>
          <p:nvPr/>
        </p:nvCxnSpPr>
        <p:spPr>
          <a:xfrm flipH="1">
            <a:off x="624874" y="2320578"/>
            <a:ext cx="5606877" cy="3131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B900AC6-FA97-5A04-4859-F66CD67A167D}"/>
              </a:ext>
            </a:extLst>
          </p:cNvPr>
          <p:cNvCxnSpPr>
            <a:cxnSpLocks/>
          </p:cNvCxnSpPr>
          <p:nvPr/>
        </p:nvCxnSpPr>
        <p:spPr>
          <a:xfrm>
            <a:off x="7553403" y="2598947"/>
            <a:ext cx="951539" cy="11889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A49AE48-73D5-98C2-8C72-C18585D54FA5}"/>
              </a:ext>
            </a:extLst>
          </p:cNvPr>
          <p:cNvCxnSpPr/>
          <p:nvPr/>
        </p:nvCxnSpPr>
        <p:spPr>
          <a:xfrm flipH="1">
            <a:off x="2882685" y="2633722"/>
            <a:ext cx="4670718" cy="27829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77679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84CAD-78CB-7381-C026-BF75D425C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43599AD-2514-DF8B-4997-D85547CD3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BEC73F6-DE3A-B340-DC80-561945B7BA71}"/>
              </a:ext>
            </a:extLst>
          </p:cNvPr>
          <p:cNvSpPr txBox="1">
            <a:spLocks/>
          </p:cNvSpPr>
          <p:nvPr/>
        </p:nvSpPr>
        <p:spPr>
          <a:xfrm>
            <a:off x="313596" y="720904"/>
            <a:ext cx="11427868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</a:t>
            </a:r>
            <a:r>
              <a:rPr lang="en-GB" sz="2800" b="1" dirty="0">
                <a:cs typeface="Courier New" panose="02070309020205020404" pitchFamily="49" charset="0"/>
              </a:rPr>
              <a:t>gateway for unary &amp; binary operations overs sqw files</a:t>
            </a:r>
            <a:endParaRPr lang="en-GB" sz="280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077A58-87AA-B850-FBB1-C5551A2D0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18803"/>
            <a:ext cx="5705661" cy="43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68D7AF-BAF0-2826-44FB-350F40680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426" y="2118803"/>
            <a:ext cx="5759999" cy="432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23BE451-571E-FFB7-B3E2-F459B77818B7}"/>
              </a:ext>
            </a:extLst>
          </p:cNvPr>
          <p:cNvSpPr txBox="1"/>
          <p:nvPr/>
        </p:nvSpPr>
        <p:spPr>
          <a:xfrm>
            <a:off x="313596" y="1389207"/>
            <a:ext cx="10693830" cy="46166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GB" sz="2400" dirty="0"/>
              <a:t>Any operation over sqw object which does not change pixels coordinates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176E81-524E-4D71-1281-7F3703F7A3FB}"/>
              </a:ext>
            </a:extLst>
          </p:cNvPr>
          <p:cNvSpPr/>
          <p:nvPr/>
        </p:nvSpPr>
        <p:spPr>
          <a:xfrm rot="5400000">
            <a:off x="10355762" y="1060190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ADVANCED!!!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62B0F2E-AFD0-41CF-549C-FFE7EC02A404}"/>
              </a:ext>
            </a:extLst>
          </p:cNvPr>
          <p:cNvSpPr/>
          <p:nvPr/>
        </p:nvSpPr>
        <p:spPr>
          <a:xfrm>
            <a:off x="4432515" y="3356542"/>
            <a:ext cx="2820693" cy="211225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sqw_op</a:t>
            </a:r>
            <a:r>
              <a:rPr lang="en-GB" dirty="0"/>
              <a:t>(…, @remove_ background,…)</a:t>
            </a:r>
          </a:p>
        </p:txBody>
      </p:sp>
    </p:spTree>
    <p:extLst>
      <p:ext uri="{BB962C8B-B14F-4D97-AF65-F5344CB8AC3E}">
        <p14:creationId xmlns:p14="http://schemas.microsoft.com/office/powerpoint/2010/main" val="3222263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F69C8-58A1-DC8F-15A3-A4326CFA8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BC981799-FE72-898A-3AE8-C686A33C63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881" t="1406" r="19205" b="1199"/>
          <a:stretch/>
        </p:blipFill>
        <p:spPr>
          <a:xfrm>
            <a:off x="5897105" y="1575430"/>
            <a:ext cx="4850970" cy="5259323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CE58BC6-DF03-1815-E98B-A4C65BCD13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8DD8D73-5B03-B1C5-A38D-E4E79DD14934}"/>
              </a:ext>
            </a:extLst>
          </p:cNvPr>
          <p:cNvSpPr txBox="1">
            <a:spLocks/>
          </p:cNvSpPr>
          <p:nvPr/>
        </p:nvSpPr>
        <p:spPr>
          <a:xfrm>
            <a:off x="313596" y="720904"/>
            <a:ext cx="11427868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sqw_op_bin_pixes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</a:t>
            </a:r>
            <a:r>
              <a:rPr lang="en-GB" sz="2800" b="1" dirty="0">
                <a:cs typeface="Courier New" panose="02070309020205020404" pitchFamily="49" charset="0"/>
              </a:rPr>
              <a:t>random operations overs sqw files</a:t>
            </a:r>
            <a:endParaRPr lang="en-GB" sz="280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3EC79A-0844-36EF-2D12-5BF4583CF14D}"/>
              </a:ext>
            </a:extLst>
          </p:cNvPr>
          <p:cNvSpPr/>
          <p:nvPr/>
        </p:nvSpPr>
        <p:spPr>
          <a:xfrm rot="5400000">
            <a:off x="10355762" y="1060190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ADVANCED!!!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383D4B8-07AF-C11B-206C-C32FF966B6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11" y="2412893"/>
            <a:ext cx="5334000" cy="400050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41AA7CF2-0502-DD88-DA4B-BAC3C911DC2A}"/>
              </a:ext>
            </a:extLst>
          </p:cNvPr>
          <p:cNvSpPr/>
          <p:nvPr/>
        </p:nvSpPr>
        <p:spPr>
          <a:xfrm>
            <a:off x="6445230" y="3410506"/>
            <a:ext cx="2086589" cy="204190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ECE0E9-40A0-7B10-5602-A1835B41FC21}"/>
              </a:ext>
            </a:extLst>
          </p:cNvPr>
          <p:cNvSpPr/>
          <p:nvPr/>
        </p:nvSpPr>
        <p:spPr>
          <a:xfrm>
            <a:off x="7480775" y="4042906"/>
            <a:ext cx="387458" cy="3833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B5BDD2-A88C-0224-F997-1C2F7F447447}"/>
              </a:ext>
            </a:extLst>
          </p:cNvPr>
          <p:cNvSpPr/>
          <p:nvPr/>
        </p:nvSpPr>
        <p:spPr>
          <a:xfrm>
            <a:off x="7879074" y="3293543"/>
            <a:ext cx="769627" cy="7437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8AFA229-B3BA-605C-4253-6323613BEA62}"/>
              </a:ext>
            </a:extLst>
          </p:cNvPr>
          <p:cNvSpPr/>
          <p:nvPr/>
        </p:nvSpPr>
        <p:spPr>
          <a:xfrm>
            <a:off x="7095913" y="4034376"/>
            <a:ext cx="769627" cy="74378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9A7995D-7711-AD6C-666E-080DF6CCF6C0}"/>
              </a:ext>
            </a:extLst>
          </p:cNvPr>
          <p:cNvSpPr/>
          <p:nvPr/>
        </p:nvSpPr>
        <p:spPr>
          <a:xfrm>
            <a:off x="8649539" y="4038614"/>
            <a:ext cx="769627" cy="7437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C5B5C10-1888-22D8-38C3-C6EF7CED0586}"/>
              </a:ext>
            </a:extLst>
          </p:cNvPr>
          <p:cNvCxnSpPr>
            <a:cxnSpLocks/>
          </p:cNvCxnSpPr>
          <p:nvPr/>
        </p:nvCxnSpPr>
        <p:spPr>
          <a:xfrm>
            <a:off x="7479937" y="3826933"/>
            <a:ext cx="0" cy="11557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8AF5C6B-D205-52C5-116B-B9ADB6716806}"/>
              </a:ext>
            </a:extLst>
          </p:cNvPr>
          <p:cNvCxnSpPr>
            <a:cxnSpLocks/>
          </p:cNvCxnSpPr>
          <p:nvPr/>
        </p:nvCxnSpPr>
        <p:spPr>
          <a:xfrm>
            <a:off x="6942667" y="4428071"/>
            <a:ext cx="113876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Arrow: Left 35">
            <a:extLst>
              <a:ext uri="{FF2B5EF4-FFF2-40B4-BE49-F238E27FC236}">
                <a16:creationId xmlns:a16="http://schemas.microsoft.com/office/drawing/2014/main" id="{833D3363-3CA4-D421-E680-A79BC1E43D87}"/>
              </a:ext>
            </a:extLst>
          </p:cNvPr>
          <p:cNvSpPr/>
          <p:nvPr/>
        </p:nvSpPr>
        <p:spPr>
          <a:xfrm>
            <a:off x="8199154" y="4394811"/>
            <a:ext cx="900772" cy="70949"/>
          </a:xfrm>
          <a:prstGeom prst="lef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Arrow: Left 36">
            <a:extLst>
              <a:ext uri="{FF2B5EF4-FFF2-40B4-BE49-F238E27FC236}">
                <a16:creationId xmlns:a16="http://schemas.microsoft.com/office/drawing/2014/main" id="{EFD6C5EE-3E9A-50E5-25C8-8FEFA51FB6C7}"/>
              </a:ext>
            </a:extLst>
          </p:cNvPr>
          <p:cNvSpPr/>
          <p:nvPr/>
        </p:nvSpPr>
        <p:spPr>
          <a:xfrm rot="18810115">
            <a:off x="7584788" y="3904588"/>
            <a:ext cx="806891" cy="67106"/>
          </a:xfrm>
          <a:prstGeom prst="lef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4839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5031E8-AAB1-6063-446F-B90E3FAF5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95E9074-3CBE-3EA3-351D-3D1631BA54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9E478FA-9487-303A-EBB2-984DC09263B3}"/>
              </a:ext>
            </a:extLst>
          </p:cNvPr>
          <p:cNvSpPr/>
          <p:nvPr/>
        </p:nvSpPr>
        <p:spPr>
          <a:xfrm rot="5400000">
            <a:off x="10355762" y="1060190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ADVANCED!!!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BFBE0C-6DB3-DAB8-A1B8-D0F3F510F677}"/>
              </a:ext>
            </a:extLst>
          </p:cNvPr>
          <p:cNvSpPr txBox="1"/>
          <p:nvPr/>
        </p:nvSpPr>
        <p:spPr>
          <a:xfrm>
            <a:off x="27122" y="2430079"/>
            <a:ext cx="121377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sqw400meV_bg = </a:t>
            </a:r>
            <a:r>
              <a:rPr lang="en-GB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sqw_op_bin_pixels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(src400, @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build_bz_background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 {</a:t>
            </a:r>
            <a:r>
              <a:rPr lang="en-GB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r_cut2,rlu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}, </a:t>
            </a:r>
            <a:r>
              <a:rPr lang="en-GB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cut_range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{:}, </a:t>
            </a:r>
            <a:r>
              <a:rPr lang="en-GB" b="1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'-</a:t>
            </a:r>
            <a:r>
              <a:rPr lang="en-GB" b="1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nopix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');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7246B6-A1D1-B247-57D7-02FA888E6361}"/>
              </a:ext>
            </a:extLst>
          </p:cNvPr>
          <p:cNvSpPr txBox="1"/>
          <p:nvPr/>
        </p:nvSpPr>
        <p:spPr>
          <a:xfrm>
            <a:off x="27122" y="3667818"/>
            <a:ext cx="7586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Cut parameters: {</a:t>
            </a:r>
            <a:r>
              <a:rPr lang="en-GB" dirty="0" err="1"/>
              <a:t>proj</a:t>
            </a:r>
            <a:r>
              <a:rPr lang="en-GB" dirty="0"/>
              <a:t>, [</a:t>
            </a:r>
            <a:r>
              <a:rPr lang="en-GB" dirty="0">
                <a:solidFill>
                  <a:srgbClr val="0070C0"/>
                </a:solidFill>
              </a:rPr>
              <a:t>q1_min,step,q1_max</a:t>
            </a:r>
            <a:r>
              <a:rPr lang="en-GB" dirty="0"/>
              <a:t>], [</a:t>
            </a:r>
            <a:r>
              <a:rPr lang="en-GB" dirty="0">
                <a:solidFill>
                  <a:srgbClr val="0070C0"/>
                </a:solidFill>
              </a:rPr>
              <a:t>q2_min,step,q2_max</a:t>
            </a:r>
            <a:r>
              <a:rPr lang="en-GB" dirty="0"/>
              <a:t>] </a:t>
            </a:r>
            <a:r>
              <a:rPr lang="en-GB" dirty="0">
                <a:solidFill>
                  <a:srgbClr val="0070C0"/>
                </a:solidFill>
              </a:rPr>
              <a:t>…</a:t>
            </a:r>
            <a:r>
              <a:rPr lang="en-GB" dirty="0"/>
              <a:t>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5B66C7-E22A-EE6B-E797-E7E4BD693CCD}"/>
              </a:ext>
            </a:extLst>
          </p:cNvPr>
          <p:cNvSpPr txBox="1"/>
          <p:nvPr/>
        </p:nvSpPr>
        <p:spPr>
          <a:xfrm>
            <a:off x="7164180" y="3123187"/>
            <a:ext cx="2150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sqw_op</a:t>
            </a:r>
            <a:r>
              <a:rPr lang="en-GB" dirty="0"/>
              <a:t> parameters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8DF30AFD-FB1C-9BBF-85C2-9F35DCDE7DE9}"/>
              </a:ext>
            </a:extLst>
          </p:cNvPr>
          <p:cNvSpPr/>
          <p:nvPr/>
        </p:nvSpPr>
        <p:spPr>
          <a:xfrm rot="16200000">
            <a:off x="7953066" y="734412"/>
            <a:ext cx="369332" cy="448903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50FC30B3-35F8-C2DB-B657-2DA928B30C70}"/>
              </a:ext>
            </a:extLst>
          </p:cNvPr>
          <p:cNvSpPr/>
          <p:nvPr/>
        </p:nvSpPr>
        <p:spPr>
          <a:xfrm rot="16200000">
            <a:off x="1328730" y="1859648"/>
            <a:ext cx="625904" cy="2990436"/>
          </a:xfrm>
          <a:prstGeom prst="leftBrace">
            <a:avLst>
              <a:gd name="adj1" fmla="val 8333"/>
              <a:gd name="adj2" fmla="val 50623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B31E510E-4897-98C6-2685-2817660075EB}"/>
              </a:ext>
            </a:extLst>
          </p:cNvPr>
          <p:cNvSpPr txBox="1">
            <a:spLocks/>
          </p:cNvSpPr>
          <p:nvPr/>
        </p:nvSpPr>
        <p:spPr>
          <a:xfrm>
            <a:off x="214266" y="1001351"/>
            <a:ext cx="10944954" cy="8527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sqw_op_bin_pixes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Build Q&gt;cut-off background in </a:t>
            </a:r>
          </a:p>
          <a:p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 BZ</a:t>
            </a:r>
            <a:endParaRPr lang="en-GB" sz="280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646182C-3557-441B-7CA4-24C6C64268CE}"/>
              </a:ext>
            </a:extLst>
          </p:cNvPr>
          <p:cNvSpPr/>
          <p:nvPr/>
        </p:nvSpPr>
        <p:spPr>
          <a:xfrm>
            <a:off x="2025650" y="4889500"/>
            <a:ext cx="2051050" cy="78740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optional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6044C99-442D-065E-251A-30C70B8F794F}"/>
              </a:ext>
            </a:extLst>
          </p:cNvPr>
          <p:cNvCxnSpPr>
            <a:stCxn id="15" idx="0"/>
          </p:cNvCxnSpPr>
          <p:nvPr/>
        </p:nvCxnSpPr>
        <p:spPr>
          <a:xfrm flipH="1" flipV="1">
            <a:off x="2025650" y="3930650"/>
            <a:ext cx="1025525" cy="958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345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0A1EA-C2E1-90D8-68D5-3C77D71F0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9D991AF-063D-F7D8-3057-C253215CB417}"/>
              </a:ext>
            </a:extLst>
          </p:cNvPr>
          <p:cNvSpPr/>
          <p:nvPr/>
        </p:nvSpPr>
        <p:spPr>
          <a:xfrm rot="5400000">
            <a:off x="10355762" y="1060190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ADVANCED!!!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D71A6D-83EB-8323-D447-81BCF85BE4CE}"/>
              </a:ext>
            </a:extLst>
          </p:cNvPr>
          <p:cNvSpPr txBox="1"/>
          <p:nvPr/>
        </p:nvSpPr>
        <p:spPr>
          <a:xfrm>
            <a:off x="736342" y="1139303"/>
            <a:ext cx="1052220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en-GB" sz="1800" b="0" i="0" u="none" strike="noStrike" baseline="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= </a:t>
            </a:r>
            <a:r>
              <a:rPr lang="en-GB" sz="1800" b="1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build_bz_background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(pageop_obj,r2_ignore,rlu)</a:t>
            </a:r>
          </a:p>
          <a:p>
            <a:r>
              <a:rPr lang="en-GB" sz="18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  <a:r>
              <a:rPr lang="en-GB" sz="1800" b="0" i="0" u="none" strike="noStrike" baseline="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build_bz_background</a:t>
            </a:r>
            <a:r>
              <a:rPr lang="en-GB" sz="18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used to build background out of q-values beyond of the cut-off radius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</a:t>
            </a:r>
          </a:p>
          <a:p>
            <a:r>
              <a:rPr lang="pt-BR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= </a:t>
            </a:r>
            <a:r>
              <a:rPr lang="pt-BR" sz="1800" b="1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pageop_obj</a:t>
            </a:r>
            <a:r>
              <a:rPr lang="pt-BR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.page_data;</a:t>
            </a:r>
          </a:p>
          <a:p>
            <a:r>
              <a:rPr lang="it-IT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Q2 = data(1,:).*data(1,:)+data(2,:).*data(2,:)+data(3,:).*data(3,:);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keep = Q2&gt;=r2_ignore; % background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 = data(:,keep);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isempty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(data)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return;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scale = 2*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rlu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q_coord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data(1:3,:);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img_shift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= round(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q_coord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./scale(:)).*scale(:); </a:t>
            </a:r>
            <a:r>
              <a:rPr lang="en-GB" sz="1800" b="0" i="0" u="none" strike="noStrike" baseline="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BRAGG positions in the new lattice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q_coord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=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q_coord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img_shift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invert =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q_coord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&lt;0;</a:t>
            </a:r>
          </a:p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q_coord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(invert) = -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q_coord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(invert);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data(1:3,:) =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q_coord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E9C2579-47EE-C08E-1E3B-D01824FA57CF}"/>
              </a:ext>
            </a:extLst>
          </p:cNvPr>
          <p:cNvSpPr/>
          <p:nvPr/>
        </p:nvSpPr>
        <p:spPr>
          <a:xfrm>
            <a:off x="7931150" y="2902962"/>
            <a:ext cx="2901950" cy="6032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Keep data outside of cut-off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85A9C6-7532-E8EA-B0D2-7FA5E89A13FD}"/>
              </a:ext>
            </a:extLst>
          </p:cNvPr>
          <p:cNvSpPr/>
          <p:nvPr/>
        </p:nvSpPr>
        <p:spPr>
          <a:xfrm>
            <a:off x="7880350" y="3976112"/>
            <a:ext cx="2901950" cy="6032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Shift data by 2*a” vector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CF804E-31A4-7963-5FE6-C8BF83708B0A}"/>
              </a:ext>
            </a:extLst>
          </p:cNvPr>
          <p:cNvSpPr/>
          <p:nvPr/>
        </p:nvSpPr>
        <p:spPr>
          <a:xfrm>
            <a:off x="7670800" y="5677912"/>
            <a:ext cx="2901950" cy="6032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Fold </a:t>
            </a:r>
            <a:r>
              <a:rPr lang="en-GB" dirty="0" err="1"/>
              <a:t>everythins</a:t>
            </a:r>
            <a:r>
              <a:rPr lang="en-GB" dirty="0"/>
              <a:t> in [0,a”] quadrant 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7D0A8310-99A8-8E01-1BAA-EF3C5B0E8B3B}"/>
              </a:ext>
            </a:extLst>
          </p:cNvPr>
          <p:cNvSpPr txBox="1">
            <a:spLocks/>
          </p:cNvSpPr>
          <p:nvPr/>
        </p:nvSpPr>
        <p:spPr>
          <a:xfrm>
            <a:off x="201566" y="150451"/>
            <a:ext cx="10944954" cy="8527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sqw_op_bin_pixes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Build Q&gt;cut-off background in </a:t>
            </a:r>
          </a:p>
          <a:p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 BZ</a:t>
            </a:r>
            <a:endParaRPr lang="en-GB" sz="280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9071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241EE-64F2-978E-15A3-1AAE0D207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B65EF92-80F0-D7F7-C2A2-608FAFA569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5CF6962-699C-5B75-0246-6CD229C0BA55}"/>
              </a:ext>
            </a:extLst>
          </p:cNvPr>
          <p:cNvSpPr txBox="1">
            <a:spLocks/>
          </p:cNvSpPr>
          <p:nvPr/>
        </p:nvSpPr>
        <p:spPr>
          <a:xfrm>
            <a:off x="313596" y="720904"/>
            <a:ext cx="10944954" cy="8527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sqw_op_bin_pixes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Build Q&gt;cut-off background in </a:t>
            </a:r>
          </a:p>
          <a:p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 BZ</a:t>
            </a:r>
            <a:endParaRPr lang="en-GB" sz="280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824998-23A7-0B13-9D01-F1EAEFDF6AC3}"/>
              </a:ext>
            </a:extLst>
          </p:cNvPr>
          <p:cNvSpPr/>
          <p:nvPr/>
        </p:nvSpPr>
        <p:spPr>
          <a:xfrm rot="5400000">
            <a:off x="10355762" y="1060190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ADVANCED!!!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FDC3876-23C9-E23D-C490-93F7885E9934}"/>
              </a:ext>
            </a:extLst>
          </p:cNvPr>
          <p:cNvGrpSpPr/>
          <p:nvPr/>
        </p:nvGrpSpPr>
        <p:grpSpPr>
          <a:xfrm>
            <a:off x="131305" y="1632580"/>
            <a:ext cx="4850970" cy="5259323"/>
            <a:chOff x="5897105" y="1632580"/>
            <a:chExt cx="4850970" cy="5259323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0D3D5F4-1B58-3CC4-AEB6-053EC1CB55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6881" t="1406" r="19205" b="1199"/>
            <a:stretch/>
          </p:blipFill>
          <p:spPr>
            <a:xfrm>
              <a:off x="5897105" y="1632580"/>
              <a:ext cx="4850970" cy="5259323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1400C2A-A6E6-2ACC-2524-2370C1423ABF}"/>
                </a:ext>
              </a:extLst>
            </p:cNvPr>
            <p:cNvGrpSpPr/>
            <p:nvPr/>
          </p:nvGrpSpPr>
          <p:grpSpPr>
            <a:xfrm>
              <a:off x="6445230" y="3293543"/>
              <a:ext cx="2973936" cy="2158866"/>
              <a:chOff x="6445230" y="3293543"/>
              <a:chExt cx="2973936" cy="2158866"/>
            </a:xfrm>
          </p:grpSpPr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A6996AD3-4607-0C20-77EC-F01285C85592}"/>
                  </a:ext>
                </a:extLst>
              </p:cNvPr>
              <p:cNvSpPr/>
              <p:nvPr/>
            </p:nvSpPr>
            <p:spPr>
              <a:xfrm>
                <a:off x="6445230" y="3410506"/>
                <a:ext cx="2086589" cy="2041903"/>
              </a:xfrm>
              <a:prstGeom prst="ellipse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5F78322-713F-AFC0-6180-C30CD8DBCBAB}"/>
                  </a:ext>
                </a:extLst>
              </p:cNvPr>
              <p:cNvSpPr/>
              <p:nvPr/>
            </p:nvSpPr>
            <p:spPr>
              <a:xfrm>
                <a:off x="7480775" y="4042906"/>
                <a:ext cx="387458" cy="38335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91DF05C-AB5C-D4F7-5419-523FC6690523}"/>
                  </a:ext>
                </a:extLst>
              </p:cNvPr>
              <p:cNvSpPr/>
              <p:nvPr/>
            </p:nvSpPr>
            <p:spPr>
              <a:xfrm>
                <a:off x="7879074" y="3293543"/>
                <a:ext cx="769627" cy="743781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C2C83E3A-739E-46DB-93BD-084E046AFC33}"/>
                  </a:ext>
                </a:extLst>
              </p:cNvPr>
              <p:cNvSpPr/>
              <p:nvPr/>
            </p:nvSpPr>
            <p:spPr>
              <a:xfrm>
                <a:off x="7095913" y="4091526"/>
                <a:ext cx="769627" cy="743781"/>
              </a:xfrm>
              <a:prstGeom prst="rect">
                <a:avLst/>
              </a:prstGeom>
              <a:noFill/>
              <a:ln w="3810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83D6205B-C44A-E9E0-8E36-1D9BB0541720}"/>
                  </a:ext>
                </a:extLst>
              </p:cNvPr>
              <p:cNvSpPr/>
              <p:nvPr/>
            </p:nvSpPr>
            <p:spPr>
              <a:xfrm>
                <a:off x="8649539" y="4038614"/>
                <a:ext cx="769627" cy="743781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46F413D7-0CC1-F750-4172-765931C49E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79937" y="3826933"/>
                <a:ext cx="0" cy="115570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0837C672-D547-0AE1-A665-B0DDC1E5B8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42667" y="4428071"/>
                <a:ext cx="1138766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Arrow: Left 35">
                <a:extLst>
                  <a:ext uri="{FF2B5EF4-FFF2-40B4-BE49-F238E27FC236}">
                    <a16:creationId xmlns:a16="http://schemas.microsoft.com/office/drawing/2014/main" id="{960383FA-CF92-AC6A-CAF9-1F1009B5C90E}"/>
                  </a:ext>
                </a:extLst>
              </p:cNvPr>
              <p:cNvSpPr/>
              <p:nvPr/>
            </p:nvSpPr>
            <p:spPr>
              <a:xfrm>
                <a:off x="8199154" y="4394811"/>
                <a:ext cx="900772" cy="70949"/>
              </a:xfrm>
              <a:prstGeom prst="leftArrow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Arrow: Left 36">
                <a:extLst>
                  <a:ext uri="{FF2B5EF4-FFF2-40B4-BE49-F238E27FC236}">
                    <a16:creationId xmlns:a16="http://schemas.microsoft.com/office/drawing/2014/main" id="{1BC046C0-D296-F26E-6075-42268F5E09B8}"/>
                  </a:ext>
                </a:extLst>
              </p:cNvPr>
              <p:cNvSpPr/>
              <p:nvPr/>
            </p:nvSpPr>
            <p:spPr>
              <a:xfrm rot="18810115">
                <a:off x="7584788" y="3904588"/>
                <a:ext cx="806891" cy="67106"/>
              </a:xfrm>
              <a:prstGeom prst="leftArrow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92E412F-63CD-7CB7-D31C-74B17BD62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4550" y="2083941"/>
            <a:ext cx="5334000" cy="4000500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860905B8-7D8C-7488-FA23-613325E709BB}"/>
              </a:ext>
            </a:extLst>
          </p:cNvPr>
          <p:cNvSpPr/>
          <p:nvPr/>
        </p:nvSpPr>
        <p:spPr>
          <a:xfrm>
            <a:off x="5062113" y="3754976"/>
            <a:ext cx="965417" cy="609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8478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B78C0-0BB7-3725-FD4F-1492F6A72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D78275A-880C-98A8-A058-3D63F1AD2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2057482"/>
            <a:ext cx="5334000" cy="4000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A10FDFE-9770-1C31-EB08-BCD8017854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346" t="14244" r="20419" b="1249"/>
          <a:stretch/>
        </p:blipFill>
        <p:spPr>
          <a:xfrm>
            <a:off x="606424" y="2123075"/>
            <a:ext cx="4552953" cy="4563415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7104EFB6-45B0-8F6C-3DA3-427C8A8806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CD1721-4E95-E41D-B2A3-8BB8EEDA576A}"/>
              </a:ext>
            </a:extLst>
          </p:cNvPr>
          <p:cNvSpPr/>
          <p:nvPr/>
        </p:nvSpPr>
        <p:spPr>
          <a:xfrm rot="5400000">
            <a:off x="10355762" y="1060190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ADVANCED!!!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6AE18EC-CFE8-C7EF-D871-F17FF14B0922}"/>
              </a:ext>
            </a:extLst>
          </p:cNvPr>
          <p:cNvGrpSpPr/>
          <p:nvPr/>
        </p:nvGrpSpPr>
        <p:grpSpPr>
          <a:xfrm>
            <a:off x="965180" y="3261793"/>
            <a:ext cx="2226412" cy="2158866"/>
            <a:chOff x="6445230" y="3293543"/>
            <a:chExt cx="2226412" cy="2158866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FF90881-BC9F-5373-7429-DFAB67EBF202}"/>
                </a:ext>
              </a:extLst>
            </p:cNvPr>
            <p:cNvSpPr/>
            <p:nvPr/>
          </p:nvSpPr>
          <p:spPr>
            <a:xfrm>
              <a:off x="6445230" y="3410506"/>
              <a:ext cx="2086589" cy="2041903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DBC1622-F144-0D99-C5BF-DB9BF3F1FE79}"/>
                </a:ext>
              </a:extLst>
            </p:cNvPr>
            <p:cNvSpPr/>
            <p:nvPr/>
          </p:nvSpPr>
          <p:spPr>
            <a:xfrm>
              <a:off x="7480775" y="4042906"/>
              <a:ext cx="387458" cy="38335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BD2BD34-D2D6-F891-D6E7-B18734A5C821}"/>
                </a:ext>
              </a:extLst>
            </p:cNvPr>
            <p:cNvSpPr/>
            <p:nvPr/>
          </p:nvSpPr>
          <p:spPr>
            <a:xfrm>
              <a:off x="7879074" y="3293543"/>
              <a:ext cx="769627" cy="74378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D05C8EE-6786-233E-18C6-DA09688B857E}"/>
                </a:ext>
              </a:extLst>
            </p:cNvPr>
            <p:cNvSpPr/>
            <p:nvPr/>
          </p:nvSpPr>
          <p:spPr>
            <a:xfrm>
              <a:off x="7095913" y="4034376"/>
              <a:ext cx="769627" cy="743781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F32F344B-ED91-A869-1BE5-F4A40545FCC5}"/>
                </a:ext>
              </a:extLst>
            </p:cNvPr>
            <p:cNvSpPr/>
            <p:nvPr/>
          </p:nvSpPr>
          <p:spPr>
            <a:xfrm>
              <a:off x="7902015" y="4057732"/>
              <a:ext cx="769627" cy="74378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48A261-7303-4F44-9CC7-01F3C0AB8807}"/>
                </a:ext>
              </a:extLst>
            </p:cNvPr>
            <p:cNvCxnSpPr>
              <a:cxnSpLocks/>
            </p:cNvCxnSpPr>
            <p:nvPr/>
          </p:nvCxnSpPr>
          <p:spPr>
            <a:xfrm>
              <a:off x="7479937" y="3826933"/>
              <a:ext cx="0" cy="11557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6DC2D6C-00A2-BF98-F86B-5165FCD7B713}"/>
                </a:ext>
              </a:extLst>
            </p:cNvPr>
            <p:cNvCxnSpPr>
              <a:cxnSpLocks/>
            </p:cNvCxnSpPr>
            <p:nvPr/>
          </p:nvCxnSpPr>
          <p:spPr>
            <a:xfrm>
              <a:off x="6942667" y="4428071"/>
              <a:ext cx="113876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Arrow: Left 35">
              <a:extLst>
                <a:ext uri="{FF2B5EF4-FFF2-40B4-BE49-F238E27FC236}">
                  <a16:creationId xmlns:a16="http://schemas.microsoft.com/office/drawing/2014/main" id="{86B461FC-54D5-9CBA-B700-D7072E447F0E}"/>
                </a:ext>
              </a:extLst>
            </p:cNvPr>
            <p:cNvSpPr/>
            <p:nvPr/>
          </p:nvSpPr>
          <p:spPr>
            <a:xfrm>
              <a:off x="7552598" y="4396977"/>
              <a:ext cx="682081" cy="49688"/>
            </a:xfrm>
            <a:prstGeom prst="leftArrow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Arrow: Left 36">
              <a:extLst>
                <a:ext uri="{FF2B5EF4-FFF2-40B4-BE49-F238E27FC236}">
                  <a16:creationId xmlns:a16="http://schemas.microsoft.com/office/drawing/2014/main" id="{2AE7BB19-520F-FB65-5BF0-4C9ACAEF5953}"/>
                </a:ext>
              </a:extLst>
            </p:cNvPr>
            <p:cNvSpPr/>
            <p:nvPr/>
          </p:nvSpPr>
          <p:spPr>
            <a:xfrm rot="18810115">
              <a:off x="7624444" y="4011355"/>
              <a:ext cx="518716" cy="52644"/>
            </a:xfrm>
            <a:prstGeom prst="leftArrow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" name="Arrow: Right 7">
            <a:extLst>
              <a:ext uri="{FF2B5EF4-FFF2-40B4-BE49-F238E27FC236}">
                <a16:creationId xmlns:a16="http://schemas.microsoft.com/office/drawing/2014/main" id="{9B3393A7-76F0-001C-F335-BC62508A605A}"/>
              </a:ext>
            </a:extLst>
          </p:cNvPr>
          <p:cNvSpPr/>
          <p:nvPr/>
        </p:nvSpPr>
        <p:spPr>
          <a:xfrm>
            <a:off x="5869642" y="3787377"/>
            <a:ext cx="965417" cy="609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98357D7-9855-3662-FC09-4DFCEA19F458}"/>
              </a:ext>
            </a:extLst>
          </p:cNvPr>
          <p:cNvSpPr txBox="1">
            <a:spLocks/>
          </p:cNvSpPr>
          <p:nvPr/>
        </p:nvSpPr>
        <p:spPr>
          <a:xfrm>
            <a:off x="313596" y="720904"/>
            <a:ext cx="10944954" cy="8527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sqw_op_bin_pixes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Build Q&gt;cut-off foreground in </a:t>
            </a:r>
          </a:p>
          <a:p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 BZ</a:t>
            </a:r>
            <a:endParaRPr lang="en-GB" sz="280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68576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A768FF-1BDA-6226-7785-B6C50E4F7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2603801-465D-BEC7-3A83-C7EDD7B9C2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D3A9FE-E15E-865F-E97B-2DC191444245}"/>
              </a:ext>
            </a:extLst>
          </p:cNvPr>
          <p:cNvSpPr/>
          <p:nvPr/>
        </p:nvSpPr>
        <p:spPr>
          <a:xfrm rot="5400000">
            <a:off x="10355762" y="1060190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ADVANCED!!!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B7B796A-708B-A68E-42EA-1C38FC0CE602}"/>
              </a:ext>
            </a:extLst>
          </p:cNvPr>
          <p:cNvSpPr txBox="1">
            <a:spLocks/>
          </p:cNvSpPr>
          <p:nvPr/>
        </p:nvSpPr>
        <p:spPr>
          <a:xfrm>
            <a:off x="313596" y="720904"/>
            <a:ext cx="10944954" cy="8527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sqw_op_bin_pixes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</a:t>
            </a:r>
            <a:r>
              <a:rPr lang="en-GB" sz="28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generic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combine of </a:t>
            </a:r>
            <a:r>
              <a:rPr lang="ru-RU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symmetry related</a:t>
            </a:r>
            <a:r>
              <a:rPr lang="ru-RU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cuts together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A71DFD-F010-01E1-A6CF-109D43FA8003}"/>
              </a:ext>
            </a:extLst>
          </p:cNvPr>
          <p:cNvSpPr txBox="1"/>
          <p:nvPr/>
        </p:nvSpPr>
        <p:spPr>
          <a:xfrm>
            <a:off x="609137" y="2015262"/>
            <a:ext cx="1030605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out_obj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800" b="1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sqw_op_bin_pixels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(cuts_list,@</a:t>
            </a:r>
            <a:r>
              <a:rPr lang="en-GB" sz="1800" b="1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move_all_to_proj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,{proj_array,dq2,dq3},...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proj_array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(1),q1,dq2,dq3,dE, ...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'</a:t>
            </a:r>
            <a:r>
              <a:rPr lang="en-GB" sz="1800" b="1" i="0" u="none" strike="noStrike" baseline="0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-combine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',...</a:t>
            </a:r>
          </a:p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'</a:t>
            </a:r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outfile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’,filename)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4D2D73-2A4D-C735-25CB-1C6469F5B7ED}"/>
              </a:ext>
            </a:extLst>
          </p:cNvPr>
          <p:cNvSpPr txBox="1"/>
          <p:nvPr/>
        </p:nvSpPr>
        <p:spPr>
          <a:xfrm>
            <a:off x="803274" y="3857109"/>
            <a:ext cx="65690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cuts_list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-- cellarray of cuts to combine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A43FFA-8860-3D55-5D22-9E7468E55E22}"/>
              </a:ext>
            </a:extLst>
          </p:cNvPr>
          <p:cNvSpPr txBox="1"/>
          <p:nvPr/>
        </p:nvSpPr>
        <p:spPr>
          <a:xfrm>
            <a:off x="752474" y="4298344"/>
            <a:ext cx="97567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@move_all_to_proj -- 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handle to relatively complex but generic function</a:t>
            </a:r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E1723B7-0FB2-6F77-6FF2-3DEE0BEA31A2}"/>
              </a:ext>
            </a:extLst>
          </p:cNvPr>
          <p:cNvSpPr txBox="1"/>
          <p:nvPr/>
        </p:nvSpPr>
        <p:spPr>
          <a:xfrm>
            <a:off x="752474" y="4847529"/>
            <a:ext cx="93376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0" i="0" u="none" strike="noStrike" baseline="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proj_array</a:t>
            </a:r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-- array of projections used in generating cut list</a:t>
            </a:r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C9ADB7E-98F7-94A0-DF4B-E4A311B4279B}"/>
              </a:ext>
            </a:extLst>
          </p:cNvPr>
          <p:cNvSpPr txBox="1"/>
          <p:nvPr/>
        </p:nvSpPr>
        <p:spPr>
          <a:xfrm>
            <a:off x="752474" y="5396714"/>
            <a:ext cx="75342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q1,dq2,dq3,dE   -- cut ranges for cuts to combine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3260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258FE-2087-ACFD-5285-1BE2D1AC0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539EA2E-B030-C785-DBED-023ACACE58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2D12BA3-C7CE-64F9-A300-EBB7EA1B9303}"/>
              </a:ext>
            </a:extLst>
          </p:cNvPr>
          <p:cNvSpPr txBox="1">
            <a:spLocks/>
          </p:cNvSpPr>
          <p:nvPr/>
        </p:nvSpPr>
        <p:spPr>
          <a:xfrm>
            <a:off x="313596" y="720904"/>
            <a:ext cx="10944954" cy="8527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sqw_op_bin_pixes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generic combine of </a:t>
            </a:r>
            <a:r>
              <a:rPr lang="ru-RU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symmetry related</a:t>
            </a:r>
            <a:r>
              <a:rPr lang="ru-RU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cuts together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3BB550-D669-80D8-AA22-548F06E975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67" r="20139"/>
          <a:stretch/>
        </p:blipFill>
        <p:spPr>
          <a:xfrm>
            <a:off x="66859" y="2022296"/>
            <a:ext cx="3587750" cy="4114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DB7F6F6-2782-BCFB-24BF-EDD5407B7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897" r="7270" b="-651"/>
          <a:stretch/>
        </p:blipFill>
        <p:spPr>
          <a:xfrm>
            <a:off x="3705409" y="1573678"/>
            <a:ext cx="3839176" cy="2755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6736827-D31A-5BEB-21B1-E20F17CB0D7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3274" r="8028"/>
          <a:stretch/>
        </p:blipFill>
        <p:spPr>
          <a:xfrm>
            <a:off x="3705409" y="4274378"/>
            <a:ext cx="3675081" cy="252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7D4BA1E-C169-F503-68CF-85DFEB11553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26" r="9762"/>
          <a:stretch/>
        </p:blipFill>
        <p:spPr>
          <a:xfrm>
            <a:off x="7934928" y="2108554"/>
            <a:ext cx="4090884" cy="347027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612AB57-ACAC-568A-087D-DDA260A68258}"/>
              </a:ext>
            </a:extLst>
          </p:cNvPr>
          <p:cNvSpPr/>
          <p:nvPr/>
        </p:nvSpPr>
        <p:spPr>
          <a:xfrm rot="2643448">
            <a:off x="1549270" y="2659389"/>
            <a:ext cx="139700" cy="25590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DD126A-1AC7-A257-B978-6AD50171383F}"/>
              </a:ext>
            </a:extLst>
          </p:cNvPr>
          <p:cNvSpPr/>
          <p:nvPr/>
        </p:nvSpPr>
        <p:spPr>
          <a:xfrm rot="18982459">
            <a:off x="1272544" y="3137186"/>
            <a:ext cx="139700" cy="25590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4F771DF-95F6-7C2A-D135-B936E38D154A}"/>
              </a:ext>
            </a:extLst>
          </p:cNvPr>
          <p:cNvCxnSpPr>
            <a:cxnSpLocks/>
          </p:cNvCxnSpPr>
          <p:nvPr/>
        </p:nvCxnSpPr>
        <p:spPr>
          <a:xfrm flipV="1">
            <a:off x="2559073" y="2724150"/>
            <a:ext cx="2983876" cy="3111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3AE4659-9D7D-33C5-4726-BFC6F9AF39DB}"/>
              </a:ext>
            </a:extLst>
          </p:cNvPr>
          <p:cNvCxnSpPr>
            <a:cxnSpLocks/>
          </p:cNvCxnSpPr>
          <p:nvPr/>
        </p:nvCxnSpPr>
        <p:spPr>
          <a:xfrm>
            <a:off x="2244719" y="5355626"/>
            <a:ext cx="3101981" cy="50697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1207104-67DF-67A9-B97D-DD98E6A42FF6}"/>
              </a:ext>
            </a:extLst>
          </p:cNvPr>
          <p:cNvCxnSpPr>
            <a:cxnSpLocks/>
          </p:cNvCxnSpPr>
          <p:nvPr/>
        </p:nvCxnSpPr>
        <p:spPr>
          <a:xfrm>
            <a:off x="6096000" y="2844800"/>
            <a:ext cx="3168650" cy="12255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913B9F4-268B-857B-64B4-C9CA21CD6005}"/>
              </a:ext>
            </a:extLst>
          </p:cNvPr>
          <p:cNvCxnSpPr>
            <a:cxnSpLocks/>
          </p:cNvCxnSpPr>
          <p:nvPr/>
        </p:nvCxnSpPr>
        <p:spPr>
          <a:xfrm flipV="1">
            <a:off x="5624997" y="4600134"/>
            <a:ext cx="3353903" cy="12624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516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FD230-4F3D-4437-5551-57A51149DD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611D714-209F-00B5-A436-CA919E2416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150A0E7-77B3-E1FA-F53E-E7D5EDC7CCD3}"/>
              </a:ext>
            </a:extLst>
          </p:cNvPr>
          <p:cNvSpPr txBox="1">
            <a:spLocks/>
          </p:cNvSpPr>
          <p:nvPr/>
        </p:nvSpPr>
        <p:spPr>
          <a:xfrm>
            <a:off x="297553" y="640691"/>
            <a:ext cx="10944954" cy="8527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sqw_op_bin_pixes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(… “-combine”)  vs  cut(… </a:t>
            </a:r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sym_op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E5D27E-2FB3-4A9A-C324-A87CA59C6B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26" r="9762"/>
          <a:stretch/>
        </p:blipFill>
        <p:spPr>
          <a:xfrm>
            <a:off x="237523" y="4123555"/>
            <a:ext cx="2970666" cy="25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A8CF32-B94F-A993-0AA3-8792BAAE2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400" y="4218153"/>
            <a:ext cx="3360000" cy="25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38F1F8-6600-DDFD-70B2-7920147AC2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467" r="20139"/>
          <a:stretch/>
        </p:blipFill>
        <p:spPr>
          <a:xfrm>
            <a:off x="3641909" y="1147291"/>
            <a:ext cx="3587750" cy="4114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CBDB308-D1F0-E41F-7053-79A095E460A0}"/>
              </a:ext>
            </a:extLst>
          </p:cNvPr>
          <p:cNvSpPr/>
          <p:nvPr/>
        </p:nvSpPr>
        <p:spPr>
          <a:xfrm rot="2643448">
            <a:off x="5130670" y="1783089"/>
            <a:ext cx="139700" cy="25590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9B543A-3843-FCDF-37FF-4C907308375A}"/>
              </a:ext>
            </a:extLst>
          </p:cNvPr>
          <p:cNvSpPr/>
          <p:nvPr/>
        </p:nvSpPr>
        <p:spPr>
          <a:xfrm rot="18982459">
            <a:off x="4853944" y="2260886"/>
            <a:ext cx="139700" cy="25590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484DB3-291B-8D42-1A9F-990F690CC2C8}"/>
              </a:ext>
            </a:extLst>
          </p:cNvPr>
          <p:cNvSpPr/>
          <p:nvPr/>
        </p:nvSpPr>
        <p:spPr>
          <a:xfrm>
            <a:off x="624874" y="1257137"/>
            <a:ext cx="1887679" cy="15049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Adds your images along common axis selected by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375CCF4-E3C8-6103-155C-4E300DB7E936}"/>
              </a:ext>
            </a:extLst>
          </p:cNvPr>
          <p:cNvSpPr/>
          <p:nvPr/>
        </p:nvSpPr>
        <p:spPr>
          <a:xfrm>
            <a:off x="8602787" y="1121872"/>
            <a:ext cx="2207226" cy="18250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Generates symmetry related cuts in image coordinate frame and puts them together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33B36AC-BEC5-804B-0A42-00BB7D899A4D}"/>
              </a:ext>
            </a:extLst>
          </p:cNvPr>
          <p:cNvSpPr/>
          <p:nvPr/>
        </p:nvSpPr>
        <p:spPr>
          <a:xfrm>
            <a:off x="624873" y="2826866"/>
            <a:ext cx="1887679" cy="75565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Overlapped pixels duplicated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F92C8D-7B15-0C58-7AA9-5208D0987403}"/>
              </a:ext>
            </a:extLst>
          </p:cNvPr>
          <p:cNvSpPr/>
          <p:nvPr/>
        </p:nvSpPr>
        <p:spPr>
          <a:xfrm>
            <a:off x="8602787" y="3062614"/>
            <a:ext cx="1887679" cy="75565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Overlapped pixels dropped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57A258-EA33-3CB6-BA51-7D14C8830E1A}"/>
              </a:ext>
            </a:extLst>
          </p:cNvPr>
          <p:cNvSpPr/>
          <p:nvPr/>
        </p:nvSpPr>
        <p:spPr>
          <a:xfrm>
            <a:off x="3208189" y="5478153"/>
            <a:ext cx="1887679" cy="10787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Pixel transformation is in your hand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44CEFE-FC7A-8CEA-C269-28F21BD5DBD1}"/>
              </a:ext>
            </a:extLst>
          </p:cNvPr>
          <p:cNvSpPr/>
          <p:nvPr/>
        </p:nvSpPr>
        <p:spPr>
          <a:xfrm>
            <a:off x="6178855" y="5383555"/>
            <a:ext cx="1887679" cy="10787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Pixel transformation provided by symmetries</a:t>
            </a:r>
          </a:p>
        </p:txBody>
      </p:sp>
    </p:spTree>
    <p:extLst>
      <p:ext uri="{BB962C8B-B14F-4D97-AF65-F5344CB8AC3E}">
        <p14:creationId xmlns:p14="http://schemas.microsoft.com/office/powerpoint/2010/main" val="2496129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E9BB6A-B4C4-C201-E8C1-11DAD9B61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259446-7A29-2AF8-2D7F-423413839A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2365" y="96308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6FE0449-0321-E498-4B54-21922E855191}"/>
              </a:ext>
            </a:extLst>
          </p:cNvPr>
          <p:cNvSpPr txBox="1">
            <a:spLocks/>
          </p:cNvSpPr>
          <p:nvPr/>
        </p:nvSpPr>
        <p:spPr>
          <a:xfrm>
            <a:off x="490328" y="759324"/>
            <a:ext cx="10290313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solidFill>
                  <a:srgbClr val="0070C0"/>
                </a:solidFill>
              </a:rPr>
              <a:t>Fully fledged filebacked objects (almost)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BE746F-5A6A-79DF-1FA8-4E04DCB1EFC5}"/>
              </a:ext>
            </a:extLst>
          </p:cNvPr>
          <p:cNvSpPr txBox="1"/>
          <p:nvPr/>
        </p:nvSpPr>
        <p:spPr>
          <a:xfrm>
            <a:off x="304798" y="1575925"/>
            <a:ext cx="3686016" cy="923330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hor_config</a:t>
            </a:r>
            <a:r>
              <a:rPr lang="en-GB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/>
              <a:t>with properties:</a:t>
            </a:r>
          </a:p>
          <a:p>
            <a:r>
              <a:rPr lang="en-GB" dirty="0"/>
              <a:t>         </a:t>
            </a:r>
            <a:r>
              <a:rPr lang="en-GB" dirty="0" err="1">
                <a:solidFill>
                  <a:schemeClr val="accent2">
                    <a:lumMod val="50000"/>
                  </a:schemeClr>
                </a:solidFill>
              </a:rPr>
              <a:t>mem_chunk_size</a:t>
            </a:r>
            <a:r>
              <a:rPr lang="en-GB" dirty="0"/>
              <a:t>: 10000000</a:t>
            </a:r>
          </a:p>
          <a:p>
            <a:r>
              <a:rPr lang="en-GB" dirty="0"/>
              <a:t>         </a:t>
            </a:r>
            <a:r>
              <a:rPr lang="en-GB" dirty="0" err="1">
                <a:solidFill>
                  <a:schemeClr val="accent2">
                    <a:lumMod val="50000"/>
                  </a:schemeClr>
                </a:solidFill>
              </a:rPr>
              <a:t>fb_scale_factor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: </a:t>
            </a:r>
            <a:r>
              <a:rPr lang="en-GB" dirty="0"/>
              <a:t>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833629-6011-98AE-A557-DE46567F0524}"/>
              </a:ext>
            </a:extLst>
          </p:cNvPr>
          <p:cNvSpPr txBox="1"/>
          <p:nvPr/>
        </p:nvSpPr>
        <p:spPr>
          <a:xfrm>
            <a:off x="304798" y="2942869"/>
            <a:ext cx="60960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 = sqw()</a:t>
            </a:r>
          </a:p>
          <a:p>
            <a:r>
              <a:rPr lang="en-GB" dirty="0"/>
              <a:t>  0-dimensional object:</a:t>
            </a:r>
          </a:p>
          <a:p>
            <a:r>
              <a:rPr lang="en-GB" dirty="0"/>
              <a:t> -------------------------</a:t>
            </a:r>
          </a:p>
          <a:p>
            <a:r>
              <a:rPr lang="en-GB" dirty="0"/>
              <a:t>.</a:t>
            </a:r>
          </a:p>
          <a:p>
            <a:r>
              <a:rPr lang="en-GB" dirty="0"/>
              <a:t>.</a:t>
            </a:r>
          </a:p>
          <a:p>
            <a:r>
              <a:rPr lang="en-GB" dirty="0"/>
              <a:t>Extent of data:</a:t>
            </a:r>
          </a:p>
          <a:p>
            <a:r>
              <a:rPr lang="en-GB" dirty="0"/>
              <a:t> Number of </a:t>
            </a:r>
            <a:r>
              <a:rPr lang="en-GB" dirty="0" err="1"/>
              <a:t>spe</a:t>
            </a:r>
            <a:r>
              <a:rPr lang="en-GB" dirty="0"/>
              <a:t> files: 0</a:t>
            </a:r>
          </a:p>
          <a:p>
            <a:r>
              <a:rPr lang="en-GB" dirty="0"/>
              <a:t>    Number of pixels: 1</a:t>
            </a:r>
          </a:p>
          <a:p>
            <a:r>
              <a:rPr lang="en-GB" dirty="0"/>
              <a:t>.</a:t>
            </a:r>
          </a:p>
          <a:p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>
                <a:solidFill>
                  <a:srgbClr val="00B050"/>
                </a:solidFill>
              </a:rPr>
              <a:t>Object is: memory based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D43BA2-2B33-2224-E573-E848964A30E4}"/>
              </a:ext>
            </a:extLst>
          </p:cNvPr>
          <p:cNvSpPr txBox="1"/>
          <p:nvPr/>
        </p:nvSpPr>
        <p:spPr>
          <a:xfrm>
            <a:off x="6337909" y="3219868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ss =  sqw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'Fe_ei800_align.sqw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r>
              <a:rPr lang="en-GB" dirty="0"/>
              <a:t>4-dimensional object:</a:t>
            </a:r>
          </a:p>
          <a:p>
            <a:r>
              <a:rPr lang="en-GB" dirty="0"/>
              <a:t> -------------------------</a:t>
            </a:r>
          </a:p>
          <a:p>
            <a:r>
              <a:rPr lang="en-GB" dirty="0"/>
              <a:t>.</a:t>
            </a:r>
          </a:p>
          <a:p>
            <a:r>
              <a:rPr lang="en-GB" dirty="0"/>
              <a:t>.</a:t>
            </a:r>
          </a:p>
          <a:p>
            <a:r>
              <a:rPr lang="en-GB" dirty="0"/>
              <a:t> Extent of data:</a:t>
            </a:r>
          </a:p>
          <a:p>
            <a:r>
              <a:rPr lang="en-GB" dirty="0"/>
              <a:t> Number of </a:t>
            </a:r>
            <a:r>
              <a:rPr lang="en-GB" dirty="0" err="1"/>
              <a:t>spe</a:t>
            </a:r>
            <a:r>
              <a:rPr lang="en-GB" dirty="0"/>
              <a:t> files: 186</a:t>
            </a:r>
          </a:p>
          <a:p>
            <a:r>
              <a:rPr lang="en-GB" dirty="0"/>
              <a:t>    Number of pixels: 1286313318</a:t>
            </a:r>
          </a:p>
          <a:p>
            <a:r>
              <a:rPr lang="en-GB" dirty="0"/>
              <a:t>.</a:t>
            </a:r>
          </a:p>
          <a:p>
            <a:r>
              <a:rPr lang="en-GB" dirty="0"/>
              <a:t>.</a:t>
            </a:r>
          </a:p>
          <a:p>
            <a:r>
              <a:rPr lang="en-GB" dirty="0">
                <a:solidFill>
                  <a:srgbClr val="00B050"/>
                </a:solidFill>
              </a:rPr>
              <a:t>Object is: filebacked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BD329A-602F-1B1D-0B15-50C0D3EA059B}"/>
              </a:ext>
            </a:extLst>
          </p:cNvPr>
          <p:cNvSpPr/>
          <p:nvPr/>
        </p:nvSpPr>
        <p:spPr>
          <a:xfrm>
            <a:off x="6096000" y="1528211"/>
            <a:ext cx="4896678" cy="119285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Filebacked if</a:t>
            </a:r>
            <a:r>
              <a:rPr lang="en-GB" dirty="0"/>
              <a:t>: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Number of pixels </a:t>
            </a:r>
            <a:r>
              <a:rPr lang="en-GB" dirty="0"/>
              <a:t>&gt; </a:t>
            </a:r>
            <a:r>
              <a:rPr lang="en-GB" dirty="0" err="1">
                <a:solidFill>
                  <a:schemeClr val="accent2">
                    <a:lumMod val="50000"/>
                  </a:schemeClr>
                </a:solidFill>
              </a:rPr>
              <a:t>mem_chunk_size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*</a:t>
            </a:r>
            <a:r>
              <a:rPr lang="en-GB" dirty="0" err="1">
                <a:solidFill>
                  <a:schemeClr val="accent2">
                    <a:lumMod val="50000"/>
                  </a:schemeClr>
                </a:solidFill>
              </a:rPr>
              <a:t>fb_scale_factor</a:t>
            </a:r>
            <a:endParaRPr lang="en-GB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D96696AF-379A-485D-5959-019C4E4C6606}"/>
              </a:ext>
            </a:extLst>
          </p:cNvPr>
          <p:cNvSpPr/>
          <p:nvPr/>
        </p:nvSpPr>
        <p:spPr>
          <a:xfrm>
            <a:off x="4376980" y="1973904"/>
            <a:ext cx="1332854" cy="27122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2333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6D4D-264D-42D2-F454-00BF7BDB0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development and plans: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DAC77-607B-4543-B1A2-0FC0E2524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Description of </a:t>
            </a:r>
            <a:r>
              <a:rPr lang="en-GB" dirty="0" err="1"/>
              <a:t>sqw_op</a:t>
            </a:r>
            <a:endParaRPr lang="en-GB" dirty="0"/>
          </a:p>
          <a:p>
            <a:r>
              <a:rPr lang="en-GB" dirty="0"/>
              <a:t>Mex in cuts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hfork_on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hfork_off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Compete inelastic workflow validation: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FF0000"/>
                </a:solidFill>
              </a:rPr>
              <a:t>Substantial modifications to </a:t>
            </a:r>
            <a:r>
              <a:rPr lang="en-GB" dirty="0" err="1">
                <a:solidFill>
                  <a:srgbClr val="FF0000"/>
                </a:solidFill>
              </a:rPr>
              <a:t>Tobyfit</a:t>
            </a:r>
            <a:r>
              <a:rPr lang="en-GB" dirty="0">
                <a:solidFill>
                  <a:srgbClr val="FF0000"/>
                </a:solidFill>
              </a:rPr>
              <a:t> to fit symmetrized cuts</a:t>
            </a:r>
          </a:p>
        </p:txBody>
      </p:sp>
    </p:spTree>
    <p:extLst>
      <p:ext uri="{BB962C8B-B14F-4D97-AF65-F5344CB8AC3E}">
        <p14:creationId xmlns:p14="http://schemas.microsoft.com/office/powerpoint/2010/main" val="1462869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B0099-3285-A870-640B-09ED1A61A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C316A89-DD6E-E128-7A5A-EFBBCB5E53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7C06EA37-7C25-DEFB-D0D4-E51AAB753740}"/>
              </a:ext>
            </a:extLst>
          </p:cNvPr>
          <p:cNvSpPr txBox="1">
            <a:spLocks/>
          </p:cNvSpPr>
          <p:nvPr/>
        </p:nvSpPr>
        <p:spPr>
          <a:xfrm>
            <a:off x="490329" y="759324"/>
            <a:ext cx="10290313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dirty="0">
                <a:solidFill>
                  <a:srgbClr val="0070C0"/>
                </a:solidFill>
              </a:rPr>
              <a:t>Filebacked objects: tip and tricks: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ADD936-95D1-30E7-0774-10F8134F7E18}"/>
              </a:ext>
            </a:extLst>
          </p:cNvPr>
          <p:cNvSpPr txBox="1"/>
          <p:nvPr/>
        </p:nvSpPr>
        <p:spPr>
          <a:xfrm>
            <a:off x="735273" y="2326132"/>
            <a:ext cx="513083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sq_obj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 sqw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'Fe_ei800_align.sqw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’);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w2a = cut(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sq_obj,proj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,….);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w2b = cut(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sq_obj,proj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,….);</a:t>
            </a: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1555F6-F52B-5B8D-3004-0FF0C98BB2BD}"/>
              </a:ext>
            </a:extLst>
          </p:cNvPr>
          <p:cNvSpPr/>
          <p:nvPr/>
        </p:nvSpPr>
        <p:spPr>
          <a:xfrm>
            <a:off x="7118888" y="715676"/>
            <a:ext cx="4896678" cy="120570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Filebacked if</a:t>
            </a:r>
            <a:r>
              <a:rPr lang="en-GB" dirty="0"/>
              <a:t>: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Number of pixels </a:t>
            </a:r>
            <a:r>
              <a:rPr lang="en-GB" dirty="0"/>
              <a:t>&gt; </a:t>
            </a:r>
            <a:r>
              <a:rPr lang="en-GB" dirty="0" err="1">
                <a:solidFill>
                  <a:schemeClr val="accent2">
                    <a:lumMod val="50000"/>
                  </a:schemeClr>
                </a:solidFill>
              </a:rPr>
              <a:t>mem_chunk_size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*</a:t>
            </a:r>
            <a:r>
              <a:rPr lang="en-GB" dirty="0" err="1">
                <a:solidFill>
                  <a:schemeClr val="accent2">
                    <a:lumMod val="50000"/>
                  </a:schemeClr>
                </a:solidFill>
              </a:rPr>
              <a:t>fb_scale_factor</a:t>
            </a:r>
            <a:endParaRPr lang="en-GB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58173B-7216-8E28-1B09-499F7A0C355D}"/>
              </a:ext>
            </a:extLst>
          </p:cNvPr>
          <p:cNvSpPr txBox="1"/>
          <p:nvPr/>
        </p:nvSpPr>
        <p:spPr>
          <a:xfrm>
            <a:off x="7001809" y="2319769"/>
            <a:ext cx="513083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sq_file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'Fe_ei800_align.sqw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’;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w2a = cut(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sq_file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,proj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,….);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w2b = cut(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sq_file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,proj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,….);</a:t>
            </a: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9942F95-ADCA-5693-5AFA-BA0A961D8635}"/>
              </a:ext>
            </a:extLst>
          </p:cNvPr>
          <p:cNvSpPr/>
          <p:nvPr/>
        </p:nvSpPr>
        <p:spPr>
          <a:xfrm>
            <a:off x="5770030" y="2390614"/>
            <a:ext cx="1183769" cy="31771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85EFEF-4A26-6D51-5580-E7B596A80A6E}"/>
              </a:ext>
            </a:extLst>
          </p:cNvPr>
          <p:cNvSpPr/>
          <p:nvPr/>
        </p:nvSpPr>
        <p:spPr>
          <a:xfrm>
            <a:off x="5866109" y="1927747"/>
            <a:ext cx="914400" cy="44170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faster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1B5695-262C-0DE4-B346-A496A43FDA91}"/>
              </a:ext>
            </a:extLst>
          </p:cNvPr>
          <p:cNvSpPr/>
          <p:nvPr/>
        </p:nvSpPr>
        <p:spPr>
          <a:xfrm>
            <a:off x="2663349" y="3413059"/>
            <a:ext cx="6501539" cy="9144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If cut result is filebacked it will disappear with object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4A6B76-99F6-E04A-F6B9-FBD1D5FFC87A}"/>
              </a:ext>
            </a:extLst>
          </p:cNvPr>
          <p:cNvSpPr txBox="1"/>
          <p:nvPr/>
        </p:nvSpPr>
        <p:spPr>
          <a:xfrm>
            <a:off x="504649" y="5544736"/>
            <a:ext cx="5130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save(w2a,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’file_with_sqw.sqw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EB314E-987D-888C-36CB-3A8FB0BD10D8}"/>
              </a:ext>
            </a:extLst>
          </p:cNvPr>
          <p:cNvSpPr txBox="1"/>
          <p:nvPr/>
        </p:nvSpPr>
        <p:spPr>
          <a:xfrm>
            <a:off x="6323309" y="5544736"/>
            <a:ext cx="5130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save(</a:t>
            </a:r>
            <a:r>
              <a:rPr lang="en-GB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’file_with_sqw.mat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’,’w2a’)</a:t>
            </a:r>
          </a:p>
        </p:txBody>
      </p:sp>
      <p:sp>
        <p:nvSpPr>
          <p:cNvPr id="14" name="&quot;Not Allowed&quot; Symbol 13">
            <a:extLst>
              <a:ext uri="{FF2B5EF4-FFF2-40B4-BE49-F238E27FC236}">
                <a16:creationId xmlns:a16="http://schemas.microsoft.com/office/drawing/2014/main" id="{483B6468-A711-92EF-CC06-FCA574C51B00}"/>
              </a:ext>
            </a:extLst>
          </p:cNvPr>
          <p:cNvSpPr/>
          <p:nvPr/>
        </p:nvSpPr>
        <p:spPr>
          <a:xfrm>
            <a:off x="7997125" y="4737375"/>
            <a:ext cx="697424" cy="697424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5" name="Smiley Face 14">
            <a:extLst>
              <a:ext uri="{FF2B5EF4-FFF2-40B4-BE49-F238E27FC236}">
                <a16:creationId xmlns:a16="http://schemas.microsoft.com/office/drawing/2014/main" id="{0E85C806-FAEE-5A78-B22D-B6045EA95F69}"/>
              </a:ext>
            </a:extLst>
          </p:cNvPr>
          <p:cNvSpPr/>
          <p:nvPr/>
        </p:nvSpPr>
        <p:spPr>
          <a:xfrm>
            <a:off x="2045776" y="4743738"/>
            <a:ext cx="697424" cy="691061"/>
          </a:xfrm>
          <a:prstGeom prst="smileyFace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144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346FD-1B7D-2365-A34A-4595ECB261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E097F33-8571-7C21-BED0-0507CC977DC6}"/>
              </a:ext>
            </a:extLst>
          </p:cNvPr>
          <p:cNvSpPr txBox="1">
            <a:spLocks/>
          </p:cNvSpPr>
          <p:nvPr/>
        </p:nvSpPr>
        <p:spPr>
          <a:xfrm>
            <a:off x="196874" y="740836"/>
            <a:ext cx="11427868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b="1" dirty="0"/>
              <a:t>Horace Instrument view cut – Mantid instrument view with difference</a:t>
            </a:r>
          </a:p>
          <a:p>
            <a:pPr algn="l"/>
            <a:endParaRPr lang="en-GB" sz="2800" dirty="0">
              <a:solidFill>
                <a:srgbClr val="0070C0"/>
              </a:solidFill>
            </a:endParaRPr>
          </a:p>
        </p:txBody>
      </p:sp>
      <p:pic>
        <p:nvPicPr>
          <p:cNvPr id="8" name="Picture 7" descr="A diagram of a curved object">
            <a:extLst>
              <a:ext uri="{FF2B5EF4-FFF2-40B4-BE49-F238E27FC236}">
                <a16:creationId xmlns:a16="http://schemas.microsoft.com/office/drawing/2014/main" id="{3E81F805-4FAC-22EF-8ADA-759C7FFB43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74" y="2994579"/>
            <a:ext cx="5705126" cy="376698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DF08124-739B-FF70-5F41-AD638B6516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851" y="6109784"/>
            <a:ext cx="1130859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wout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instrument_view_cut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sqw_source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,[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0,theta_step,theta_max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],[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0070C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En_min,En_step,En_max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]);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4C694C6-4FD7-28ED-16CE-68A87BC6868E}"/>
              </a:ext>
            </a:extLst>
          </p:cNvPr>
          <p:cNvSpPr/>
          <p:nvPr/>
        </p:nvSpPr>
        <p:spPr>
          <a:xfrm>
            <a:off x="7009654" y="5333736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15CC90-8161-24EA-EB87-440BCB72F101}"/>
              </a:ext>
            </a:extLst>
          </p:cNvPr>
          <p:cNvSpPr txBox="1"/>
          <p:nvPr/>
        </p:nvSpPr>
        <p:spPr>
          <a:xfrm>
            <a:off x="6902064" y="2677526"/>
            <a:ext cx="430305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Interface to cut with </a:t>
            </a:r>
            <a:r>
              <a:rPr lang="en-GB" sz="280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kf_sphere_proj</a:t>
            </a:r>
            <a:endParaRPr lang="en-GB" sz="280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2800" dirty="0"/>
          </a:p>
          <a:p>
            <a:r>
              <a:rPr lang="en-GB" sz="2800" dirty="0"/>
              <a:t>which  you should not use in your cuts. (Not ready, not requested)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EFB6B8B-3085-4BF4-40B7-5ABB2B3F6AFE}"/>
              </a:ext>
            </a:extLst>
          </p:cNvPr>
          <p:cNvSpPr txBox="1">
            <a:spLocks/>
          </p:cNvSpPr>
          <p:nvPr/>
        </p:nvSpPr>
        <p:spPr>
          <a:xfrm>
            <a:off x="196874" y="211954"/>
            <a:ext cx="10290313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dirty="0">
                <a:solidFill>
                  <a:srgbClr val="0070C0"/>
                </a:solidFill>
              </a:rPr>
              <a:t>Data Diagnostics: </a:t>
            </a:r>
            <a:r>
              <a:rPr lang="en-GB" sz="2800" b="1" dirty="0"/>
              <a:t>Instrument view cut</a:t>
            </a:r>
          </a:p>
          <a:p>
            <a:pPr algn="l"/>
            <a:endParaRPr lang="en-GB" sz="2800" dirty="0">
              <a:solidFill>
                <a:srgbClr val="0070C0"/>
              </a:solidFill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CE28FBF-812A-BD5E-620C-6B3CDEC96A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874" y="1240823"/>
            <a:ext cx="13720417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Normally Horace works with scattering function build in reciprocal coordinate system related to a crystal.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 sample is not sufficiently large to allow neutrons thermalization or instrument have various problems with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its detectors or background scattering, some scattering artefacts may add noise or unrelated signals to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measured function. These artefacts will have spherical symmetry around the beam direction.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clearly identify such artefacts one may use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instrument_view_cut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58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BFB0A4-F9A4-1E2D-6DAD-76CA0585C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464A574-DBC2-9A3A-48C0-5F2F90F287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CDA12CA-289F-CF94-0059-346AFE6207E0}"/>
              </a:ext>
            </a:extLst>
          </p:cNvPr>
          <p:cNvSpPr txBox="1">
            <a:spLocks/>
          </p:cNvSpPr>
          <p:nvPr/>
        </p:nvSpPr>
        <p:spPr>
          <a:xfrm>
            <a:off x="490329" y="759324"/>
            <a:ext cx="11427868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b="1" dirty="0"/>
              <a:t>Horace Instrument view cut – Mantid instrument view with difference</a:t>
            </a:r>
          </a:p>
          <a:p>
            <a:pPr algn="l"/>
            <a:endParaRPr lang="en-GB" sz="2800" dirty="0">
              <a:solidFill>
                <a:srgbClr val="0070C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24F7C9F-6C85-6193-1CD2-2ED7D00099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9964" y="1517251"/>
            <a:ext cx="1130859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wout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instrument_view_cut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sqw_source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,[0,theta_step,theta_max],[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En_min,En_step,En_max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]); </a:t>
            </a:r>
          </a:p>
        </p:txBody>
      </p:sp>
      <p:pic>
        <p:nvPicPr>
          <p:cNvPr id="7" name="Picture 6" descr="A close-up of a graph">
            <a:extLst>
              <a:ext uri="{FF2B5EF4-FFF2-40B4-BE49-F238E27FC236}">
                <a16:creationId xmlns:a16="http://schemas.microsoft.com/office/drawing/2014/main" id="{AC6466B4-B81C-4C96-D725-0714364D5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821" y="2326468"/>
            <a:ext cx="10990881" cy="441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25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A1010-F173-CE70-2B14-6C42B040F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1DC4329C-02E0-626B-98ED-2A5E25AF4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563" y="2772529"/>
            <a:ext cx="4166102" cy="312457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468C8C39-213C-68D9-9DF9-B583DDC9F5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FD02A69-D62A-824E-EBA8-51201EB39F5B}"/>
              </a:ext>
            </a:extLst>
          </p:cNvPr>
          <p:cNvSpPr txBox="1">
            <a:spLocks/>
          </p:cNvSpPr>
          <p:nvPr/>
        </p:nvSpPr>
        <p:spPr>
          <a:xfrm>
            <a:off x="490329" y="759324"/>
            <a:ext cx="10290313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dirty="0">
                <a:solidFill>
                  <a:srgbClr val="0070C0"/>
                </a:solidFill>
              </a:rPr>
              <a:t>Data Diagnostics: </a:t>
            </a:r>
            <a:r>
              <a:rPr lang="en-GB" sz="2800" b="1" dirty="0"/>
              <a:t>Instrument view cut</a:t>
            </a:r>
          </a:p>
          <a:p>
            <a:pPr algn="l"/>
            <a:endParaRPr lang="en-GB" sz="2800" dirty="0">
              <a:solidFill>
                <a:srgbClr val="0070C0"/>
              </a:solidFill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4840AC4D-90C9-01FB-F49A-5014CAD634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105" y="1322895"/>
            <a:ext cx="13720417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Normally Horace works with scattering function build in reciprocal coordinate system related to a crystal.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If sample is not sufficiently large to allow neutrons thermalization or instrument have various problems with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its detectors or background scattering, some scattering artefacts may add noise or unrelated signals to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measured function. These artefacts will have spherical symmetry around the beam direction.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clearly identify such artefacts one may use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instrument_view_cut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6" name="Content Placeholder 4" descr="A blue and green squares&#10;&#10;AI-generated content may be incorrect.">
            <a:extLst>
              <a:ext uri="{FF2B5EF4-FFF2-40B4-BE49-F238E27FC236}">
                <a16:creationId xmlns:a16="http://schemas.microsoft.com/office/drawing/2014/main" id="{55A0A19C-EB8D-77CC-3CA7-221E61DB601D}"/>
              </a:ext>
            </a:extLst>
          </p:cNvPr>
          <p:cNvPicPr>
            <a:picLocks noGrp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05" y="2294903"/>
            <a:ext cx="5530804" cy="398952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F65B20A5-E9CB-B2FC-FFC0-7FE79700E99C}"/>
              </a:ext>
            </a:extLst>
          </p:cNvPr>
          <p:cNvSpPr/>
          <p:nvPr/>
        </p:nvSpPr>
        <p:spPr>
          <a:xfrm>
            <a:off x="380906" y="5897106"/>
            <a:ext cx="10778247" cy="77604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u="sng" dirty="0">
                <a:solidFill>
                  <a:srgbClr val="0070C0"/>
                </a:solidFill>
              </a:rPr>
              <a:t>https://abuts.github.io/Horace/v4.1.0/manual/Data_diagnostics.html#instrument-view-cut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94BBBC6-748A-8A9D-55B2-4C9EC383F1A3}"/>
              </a:ext>
            </a:extLst>
          </p:cNvPr>
          <p:cNvSpPr/>
          <p:nvPr/>
        </p:nvSpPr>
        <p:spPr>
          <a:xfrm>
            <a:off x="3744205" y="5121058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</p:spTree>
    <p:extLst>
      <p:ext uri="{BB962C8B-B14F-4D97-AF65-F5344CB8AC3E}">
        <p14:creationId xmlns:p14="http://schemas.microsoft.com/office/powerpoint/2010/main" val="2398857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27E9FD-0298-86FF-1092-2DD9A17F6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9099297D-76DE-154E-7FF3-52683218E43C}"/>
              </a:ext>
            </a:extLst>
          </p:cNvPr>
          <p:cNvSpPr txBox="1">
            <a:spLocks/>
          </p:cNvSpPr>
          <p:nvPr/>
        </p:nvSpPr>
        <p:spPr>
          <a:xfrm>
            <a:off x="319946" y="168454"/>
            <a:ext cx="11427868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</a:t>
            </a:r>
            <a:r>
              <a:rPr lang="en-GB" sz="2800" b="1" dirty="0">
                <a:cs typeface="Courier New" panose="02070309020205020404" pitchFamily="49" charset="0"/>
              </a:rPr>
              <a:t>gateway for unary &amp; binary operations overs sqw files</a:t>
            </a:r>
          </a:p>
          <a:p>
            <a:pPr algn="l"/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Further expansion of </a:t>
            </a:r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sqw_eval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algorithm</a:t>
            </a:r>
            <a:endParaRPr lang="en-GB" sz="280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D5A26A9-674C-01B0-F410-97EDD98FEEA9}"/>
              </a:ext>
            </a:extLst>
          </p:cNvPr>
          <p:cNvSpPr txBox="1"/>
          <p:nvPr/>
        </p:nvSpPr>
        <p:spPr>
          <a:xfrm>
            <a:off x="205667" y="1164134"/>
            <a:ext cx="12067984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Horace has reach set of unary and binary operations which allow user to modify and analyse his data.</a:t>
            </a:r>
          </a:p>
          <a:p>
            <a:endParaRPr lang="en-GB" sz="2000" dirty="0"/>
          </a:p>
          <a:p>
            <a:r>
              <a:rPr lang="en-GB" sz="2000" dirty="0"/>
              <a:t>Unary and binary operations in Horace-4 are performed on the basis of </a:t>
            </a:r>
            <a:r>
              <a:rPr lang="en-GB" sz="2000" b="1" dirty="0" err="1"/>
              <a:t>PageOp</a:t>
            </a:r>
            <a:r>
              <a:rPr lang="en-GB" sz="2000" dirty="0"/>
              <a:t> superclass algorithm,</a:t>
            </a:r>
          </a:p>
          <a:p>
            <a:r>
              <a:rPr lang="en-GB" sz="2000" dirty="0"/>
              <a:t>which provide common interface to performing all operation affecting whole sqw objects in memory </a:t>
            </a:r>
          </a:p>
          <a:p>
            <a:r>
              <a:rPr lang="en-GB" sz="2000" dirty="0"/>
              <a:t>or on file system.</a:t>
            </a:r>
          </a:p>
          <a:p>
            <a:endParaRPr lang="en-GB" sz="2000" dirty="0"/>
          </a:p>
          <a:p>
            <a:r>
              <a:rPr lang="en-GB" sz="2000" dirty="0"/>
              <a:t>If sqw objects are filebased and can not be placed in memory, a </a:t>
            </a:r>
            <a:r>
              <a:rPr lang="en-GB" sz="2000" b="1" dirty="0" err="1"/>
              <a:t>PageOp</a:t>
            </a:r>
            <a:r>
              <a:rPr lang="en-GB" sz="2000" dirty="0"/>
              <a:t>-based algorithm scans file by</a:t>
            </a:r>
          </a:p>
          <a:p>
            <a:r>
              <a:rPr lang="en-GB" sz="2000" dirty="0"/>
              <a:t>loading in memory every page of pixels, applying appropriate operation to this page and calculating pixel’s</a:t>
            </a:r>
          </a:p>
          <a:p>
            <a:r>
              <a:rPr lang="en-GB" sz="2000" dirty="0"/>
              <a:t>averages which form an sqw object image and producing final filebacked result with image in memory.</a:t>
            </a:r>
          </a:p>
          <a:p>
            <a:endParaRPr lang="en-GB" sz="2000" dirty="0"/>
          </a:p>
          <a:p>
            <a:r>
              <a:rPr lang="en-GB" sz="2000" dirty="0"/>
              <a:t>This all works fine, but an operation, e.g. :</a:t>
            </a:r>
          </a:p>
          <a:p>
            <a:endParaRPr lang="en-GB" sz="2000" dirty="0"/>
          </a:p>
          <a:p>
            <a:r>
              <a:rPr lang="en-GB" sz="20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sqw3 =cos(sqw1)</a:t>
            </a:r>
            <a:r>
              <a:rPr lang="en-GB" sz="2000" baseline="300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2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sin(sqw1)</a:t>
            </a:r>
            <a:r>
              <a:rPr lang="en-GB" sz="2000" baseline="300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GB" sz="200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GB" sz="2000" dirty="0"/>
          </a:p>
          <a:p>
            <a:r>
              <a:rPr lang="en-GB" sz="2000" dirty="0"/>
              <a:t>performs 5 scans of the files (if pixels are stored in files) until the result is produced. This is theoretically fine,</a:t>
            </a:r>
          </a:p>
          <a:p>
            <a:r>
              <a:rPr lang="en-GB" sz="2000" dirty="0"/>
              <a:t>but practically very inconvenient if you work with large files. </a:t>
            </a:r>
          </a:p>
          <a:p>
            <a:endParaRPr lang="en-GB" sz="2000" dirty="0"/>
          </a:p>
          <a:p>
            <a:r>
              <a:rPr lang="en-GB" sz="2000" dirty="0"/>
              <a:t>Advanced users now have way around this,  by using </a:t>
            </a:r>
            <a:r>
              <a:rPr lang="en-GB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sqw_op</a:t>
            </a:r>
            <a:r>
              <a:rPr lang="en-GB" sz="2400" dirty="0"/>
              <a:t> </a:t>
            </a:r>
            <a:r>
              <a:rPr lang="en-GB" sz="2000" dirty="0"/>
              <a:t>algorithm </a:t>
            </a:r>
          </a:p>
        </p:txBody>
      </p:sp>
    </p:spTree>
    <p:extLst>
      <p:ext uri="{BB962C8B-B14F-4D97-AF65-F5344CB8AC3E}">
        <p14:creationId xmlns:p14="http://schemas.microsoft.com/office/powerpoint/2010/main" val="2530064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7B749-7154-9953-FC65-4F2D1EE548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EF53738-F254-81B3-4363-548077FAB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BC9739F-91FC-1247-B1F0-95B291B74B2F}"/>
              </a:ext>
            </a:extLst>
          </p:cNvPr>
          <p:cNvSpPr txBox="1">
            <a:spLocks/>
          </p:cNvSpPr>
          <p:nvPr/>
        </p:nvSpPr>
        <p:spPr>
          <a:xfrm>
            <a:off x="313596" y="720904"/>
            <a:ext cx="11427868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</a:t>
            </a:r>
            <a:r>
              <a:rPr lang="en-GB" sz="2800" b="1" dirty="0">
                <a:cs typeface="Courier New" panose="02070309020205020404" pitchFamily="49" charset="0"/>
              </a:rPr>
              <a:t>gateway for unary &amp; binary operations overs sqw files</a:t>
            </a:r>
            <a:endParaRPr lang="en-GB" sz="280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3568A9-6771-EF6C-35B9-7F2E4DBCAD7E}"/>
              </a:ext>
            </a:extLst>
          </p:cNvPr>
          <p:cNvSpPr/>
          <p:nvPr/>
        </p:nvSpPr>
        <p:spPr>
          <a:xfrm rot="5400000">
            <a:off x="10355762" y="1060190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ADVANCED!!!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197491-4D75-1AED-CCEB-C4E0C281501E}"/>
              </a:ext>
            </a:extLst>
          </p:cNvPr>
          <p:cNvSpPr txBox="1"/>
          <p:nvPr/>
        </p:nvSpPr>
        <p:spPr>
          <a:xfrm>
            <a:off x="313596" y="1479560"/>
            <a:ext cx="1104711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800" b="0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instrument_view_cut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b="0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sqw_file_or_obj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,[0,0.2,70],4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x1 = 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.p{1};</a:t>
            </a:r>
          </a:p>
          <a:p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x2 = 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.p{2};</a:t>
            </a:r>
          </a:p>
          <a:p>
            <a:endParaRPr lang="en-GB" sz="1800" b="0" i="0" u="none" strike="noStrike" baseline="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 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GB" sz="1800" b="0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griddedInterpolant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({x1,x2},w2_14.s);</a:t>
            </a:r>
          </a:p>
          <a:p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sqw1400_no_bg = </a:t>
            </a:r>
            <a:r>
              <a:rPr lang="en-GB" sz="1800" b="1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</a:t>
            </a:r>
            <a:r>
              <a:rPr lang="en-GB" sz="1800" b="1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b="1" i="0" u="none" strike="noStrike" baseline="0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sqw_file_or_</a:t>
            </a:r>
            <a:r>
              <a:rPr lang="en-GB" sz="18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</a:t>
            </a:r>
            <a:r>
              <a:rPr lang="en-GB" sz="1800" b="1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,@remove_background,{</a:t>
            </a:r>
            <a:r>
              <a:rPr lang="en-GB" sz="1800" b="1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w2_14,F</a:t>
            </a:r>
            <a:r>
              <a:rPr lang="en-GB" sz="1800" b="1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},'</a:t>
            </a:r>
            <a:r>
              <a:rPr lang="en-GB" sz="1800" b="1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outfile</a:t>
            </a:r>
            <a:r>
              <a:rPr lang="en-GB" sz="1800" b="1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  <a:r>
              <a:rPr lang="en-GB" sz="1800" b="1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target_filename</a:t>
            </a:r>
            <a:r>
              <a:rPr lang="en-GB" sz="1800" b="1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GB" sz="1800" b="0" i="0" u="none" strike="noStrike" baseline="0" dirty="0">
              <a:solidFill>
                <a:srgbClr val="000000"/>
              </a:solidFill>
              <a:latin typeface="Consolas Courie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DD21C-C974-A063-8C26-84A44CBCAC84}"/>
              </a:ext>
            </a:extLst>
          </p:cNvPr>
          <p:cNvSpPr txBox="1"/>
          <p:nvPr/>
        </p:nvSpPr>
        <p:spPr>
          <a:xfrm>
            <a:off x="313596" y="3718334"/>
            <a:ext cx="1111879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remove_background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pageop_obj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,bg_data,bg_model,rlu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retrieve page of pixel data in Crystal Cartesian coordinate system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data  =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pageop_obj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.page_data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2D background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 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bg_data.proj.transform_pix_to_img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(data(1:5,:));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bg_signal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bg_model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(2,:),data(4,:));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data([8,9],:);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(1,:) = data(8,:)-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bg_signal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over_compensated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(1,:)&lt;0;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(2,over_compensated) = 0;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BEC34A-DBF4-A9DC-8540-8053F6C2A7C4}"/>
              </a:ext>
            </a:extLst>
          </p:cNvPr>
          <p:cNvSpPr/>
          <p:nvPr/>
        </p:nvSpPr>
        <p:spPr>
          <a:xfrm>
            <a:off x="368834" y="2896429"/>
            <a:ext cx="10880591" cy="571076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248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D88F1-AD23-506F-080A-218DA5B38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06DCE92-3E4E-2402-FCA2-DF30EC14A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874" y="119847"/>
            <a:ext cx="10290313" cy="757927"/>
          </a:xfrm>
        </p:spPr>
        <p:txBody>
          <a:bodyPr>
            <a:noAutofit/>
          </a:bodyPr>
          <a:lstStyle/>
          <a:p>
            <a:r>
              <a:rPr lang="en-GB" sz="2800" dirty="0"/>
              <a:t>Horace 4 issues from user experience and Horace 4.1 highlights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C8032D5-0FD5-BDAF-6DF4-21B6D2207F97}"/>
              </a:ext>
            </a:extLst>
          </p:cNvPr>
          <p:cNvSpPr txBox="1">
            <a:spLocks/>
          </p:cNvSpPr>
          <p:nvPr/>
        </p:nvSpPr>
        <p:spPr>
          <a:xfrm>
            <a:off x="313596" y="720904"/>
            <a:ext cx="11427868" cy="516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2800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</a:t>
            </a:r>
            <a:r>
              <a:rPr lang="en-GB" sz="2800" b="1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:-&gt; </a:t>
            </a:r>
            <a:r>
              <a:rPr lang="en-GB" sz="2800" b="1" dirty="0">
                <a:cs typeface="Courier New" panose="02070309020205020404" pitchFamily="49" charset="0"/>
              </a:rPr>
              <a:t>gateway for unary &amp; binary operations overs sqw files</a:t>
            </a:r>
            <a:endParaRPr lang="en-GB" sz="280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42B540-4B84-6593-6BEB-C101C33C9DA1}"/>
              </a:ext>
            </a:extLst>
          </p:cNvPr>
          <p:cNvSpPr/>
          <p:nvPr/>
        </p:nvSpPr>
        <p:spPr>
          <a:xfrm rot="5400000">
            <a:off x="10355762" y="1060190"/>
            <a:ext cx="2896428" cy="776048"/>
          </a:xfrm>
          <a:prstGeom prst="rect">
            <a:avLst/>
          </a:prstGeom>
          <a:solidFill>
            <a:srgbClr val="F15B6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ADVANCED!!!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Full SQW object operation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0E0FF2-104C-9631-1ADD-DAAB7F80AA3B}"/>
              </a:ext>
            </a:extLst>
          </p:cNvPr>
          <p:cNvSpPr txBox="1"/>
          <p:nvPr/>
        </p:nvSpPr>
        <p:spPr>
          <a:xfrm>
            <a:off x="313596" y="1479560"/>
            <a:ext cx="1104711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800" b="0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instrument_view_cut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b="0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sqw_file_or_obj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,[0,0.2,70],4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x1 = 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.p{1};</a:t>
            </a:r>
          </a:p>
          <a:p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x2 = 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.p{2};</a:t>
            </a:r>
          </a:p>
          <a:p>
            <a:endParaRPr lang="en-GB" sz="1800" b="0" i="0" u="none" strike="noStrike" baseline="0" dirty="0">
              <a:solidFill>
                <a:schemeClr val="accent6">
                  <a:lumMod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 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GB" sz="1800" b="0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griddedInterpolant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({x1,x2},w2_14.s);</a:t>
            </a:r>
          </a:p>
          <a:p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sqw1400_no_bg = </a:t>
            </a:r>
            <a:r>
              <a:rPr lang="en-GB" sz="1800" b="0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sqw_op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800" b="0" i="0" u="none" strike="noStrike" baseline="0" dirty="0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sqw_file_or_</a:t>
            </a:r>
            <a:r>
              <a:rPr lang="en-GB" sz="1800" b="0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</a:t>
            </a:r>
            <a:r>
              <a:rPr lang="en-GB" sz="1800" b="1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,@remove_background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,{</a:t>
            </a:r>
            <a:r>
              <a:rPr lang="en-GB" sz="1800" b="0" i="0" u="none" strike="noStrike" baseline="0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w2_14,F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},'</a:t>
            </a:r>
            <a:r>
              <a:rPr lang="en-GB" sz="1800" b="0" i="0" u="none" strike="noStrike" baseline="0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outfile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',</a:t>
            </a:r>
            <a:r>
              <a:rPr lang="en-GB" sz="1800" b="0" i="0" u="none" strike="noStrike" baseline="0" dirty="0" err="1">
                <a:solidFill>
                  <a:schemeClr val="accent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target_filename</a:t>
            </a:r>
            <a:r>
              <a:rPr lang="en-GB" sz="1800" b="0" i="0" u="none" strike="noStrike" baseline="0" dirty="0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endParaRPr lang="en-GB" sz="1800" b="0" i="0" u="none" strike="noStrike" baseline="0" dirty="0">
              <a:solidFill>
                <a:srgbClr val="000000"/>
              </a:solidFill>
              <a:latin typeface="Consolas Courie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273188-8322-4166-AFFD-D02B4D76A25A}"/>
              </a:ext>
            </a:extLst>
          </p:cNvPr>
          <p:cNvSpPr txBox="1"/>
          <p:nvPr/>
        </p:nvSpPr>
        <p:spPr>
          <a:xfrm>
            <a:off x="313596" y="3718334"/>
            <a:ext cx="1111879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b="1" dirty="0" err="1">
                <a:solidFill>
                  <a:schemeClr val="accent6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remove_background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pageop_obj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,bg_data,bg_model,rlu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retrieve page of pixel data in Crystal Cartesian coordinate system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data  = 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pageop_obj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.page_data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 2D background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 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bg_data.</a:t>
            </a:r>
            <a:r>
              <a:rPr lang="en-GB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proj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.transform_pix_to_img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(data(1:5,:));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bg_signal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bg_model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(2,:),data(4,:));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data([8,9],:);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(1,:) = data(8,:)-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bg_signal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over_compensated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(1,:)&lt;0;</a:t>
            </a:r>
          </a:p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sig_var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(2,over_compensated) = 0;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47865A-753A-7646-39D3-61EB7647179A}"/>
              </a:ext>
            </a:extLst>
          </p:cNvPr>
          <p:cNvSpPr/>
          <p:nvPr/>
        </p:nvSpPr>
        <p:spPr>
          <a:xfrm>
            <a:off x="8504942" y="1147394"/>
            <a:ext cx="2566467" cy="58424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Background data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CF63529-F6D0-1326-CCAB-4A07F249755D}"/>
              </a:ext>
            </a:extLst>
          </p:cNvPr>
          <p:cNvCxnSpPr/>
          <p:nvPr/>
        </p:nvCxnSpPr>
        <p:spPr>
          <a:xfrm flipH="1">
            <a:off x="1114185" y="1448214"/>
            <a:ext cx="7315200" cy="1500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AED5A4A-D518-35AC-1CFA-8E164E080491}"/>
              </a:ext>
            </a:extLst>
          </p:cNvPr>
          <p:cNvCxnSpPr/>
          <p:nvPr/>
        </p:nvCxnSpPr>
        <p:spPr>
          <a:xfrm flipH="1">
            <a:off x="7276780" y="1731642"/>
            <a:ext cx="2566467" cy="21257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A02B8D7-3D24-932B-840A-FBC2D2DCD3BD}"/>
              </a:ext>
            </a:extLst>
          </p:cNvPr>
          <p:cNvCxnSpPr/>
          <p:nvPr/>
        </p:nvCxnSpPr>
        <p:spPr>
          <a:xfrm flipH="1">
            <a:off x="2231756" y="1731642"/>
            <a:ext cx="7611491" cy="34757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05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2915</TotalTime>
  <Words>2332</Words>
  <Application>Microsoft Office PowerPoint</Application>
  <PresentationFormat>Widescreen</PresentationFormat>
  <Paragraphs>245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Aptos</vt:lpstr>
      <vt:lpstr>Aptos Display</vt:lpstr>
      <vt:lpstr>Arial</vt:lpstr>
      <vt:lpstr>Consolas Courier</vt:lpstr>
      <vt:lpstr>Courier New</vt:lpstr>
      <vt:lpstr>Office Theme</vt:lpstr>
      <vt:lpstr>Horace 4 issues from user experience and Horace 4.1 highlights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Current development and plans:</vt:lpstr>
    </vt:vector>
  </TitlesOfParts>
  <Company>Science and Technology Facilities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Buts, Alex (STFC,RAL,ISIS)</dc:creator>
  <cp:lastModifiedBy>Buts, Alex (STFC,RAL,ISIS)</cp:lastModifiedBy>
  <cp:revision>45</cp:revision>
  <dcterms:created xsi:type="dcterms:W3CDTF">2025-06-30T08:42:46Z</dcterms:created>
  <dcterms:modified xsi:type="dcterms:W3CDTF">2025-07-02T09:17:47Z</dcterms:modified>
</cp:coreProperties>
</file>

<file path=docProps/thumbnail.jpeg>
</file>